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59" r:id="rId4"/>
    <p:sldId id="302" r:id="rId5"/>
    <p:sldId id="312" r:id="rId6"/>
    <p:sldId id="303" r:id="rId7"/>
    <p:sldId id="304" r:id="rId8"/>
    <p:sldId id="306" r:id="rId9"/>
    <p:sldId id="307" r:id="rId10"/>
    <p:sldId id="300" r:id="rId11"/>
    <p:sldId id="310" r:id="rId12"/>
    <p:sldId id="309" r:id="rId13"/>
    <p:sldId id="260" r:id="rId14"/>
    <p:sldId id="267" r:id="rId15"/>
    <p:sldId id="311" r:id="rId16"/>
    <p:sldId id="277" r:id="rId17"/>
    <p:sldId id="276" r:id="rId18"/>
    <p:sldId id="278" r:id="rId19"/>
    <p:sldId id="279" r:id="rId20"/>
    <p:sldId id="280" r:id="rId21"/>
    <p:sldId id="272" r:id="rId22"/>
    <p:sldId id="274" r:id="rId23"/>
    <p:sldId id="275" r:id="rId24"/>
    <p:sldId id="290" r:id="rId25"/>
    <p:sldId id="313" r:id="rId2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orient="horz" pos="4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7" autoAdjust="0"/>
    <p:restoredTop sz="94996"/>
  </p:normalViewPr>
  <p:slideViewPr>
    <p:cSldViewPr snapToGrid="0" snapToObjects="1" showGuides="1">
      <p:cViewPr varScale="1">
        <p:scale>
          <a:sx n="83" d="100"/>
          <a:sy n="83" d="100"/>
        </p:scale>
        <p:origin x="1690" y="72"/>
      </p:cViewPr>
      <p:guideLst>
        <p:guide orient="horz" pos="2160"/>
        <p:guide pos="2880"/>
        <p:guide pos="144"/>
        <p:guide orient="horz" pos="4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61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1"/>
          </a:xfrm>
          <a:prstGeom prst="rect">
            <a:avLst/>
          </a:prstGeom>
        </p:spPr>
        <p:txBody>
          <a:bodyPr vert="horz" lIns="94062" tIns="47032" rIns="94062" bIns="470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7071"/>
          </a:xfrm>
          <a:prstGeom prst="rect">
            <a:avLst/>
          </a:prstGeom>
        </p:spPr>
        <p:txBody>
          <a:bodyPr vert="horz" lIns="94062" tIns="47032" rIns="94062" bIns="47032" rtlCol="0"/>
          <a:lstStyle>
            <a:lvl1pPr algn="r">
              <a:defRPr sz="1200"/>
            </a:lvl1pPr>
          </a:lstStyle>
          <a:p>
            <a:fld id="{4AE9823D-E7A0-154B-AEAA-15E461D3C0D0}" type="datetimeFigureOut"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1"/>
            <a:ext cx="3043343" cy="467070"/>
          </a:xfrm>
          <a:prstGeom prst="rect">
            <a:avLst/>
          </a:prstGeom>
        </p:spPr>
        <p:txBody>
          <a:bodyPr vert="horz" lIns="94062" tIns="47032" rIns="94062" bIns="470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1"/>
            <a:ext cx="3043343" cy="467070"/>
          </a:xfrm>
          <a:prstGeom prst="rect">
            <a:avLst/>
          </a:prstGeom>
        </p:spPr>
        <p:txBody>
          <a:bodyPr vert="horz" lIns="94062" tIns="47032" rIns="94062" bIns="47032" rtlCol="0" anchor="b"/>
          <a:lstStyle>
            <a:lvl1pPr algn="r">
              <a:defRPr sz="1200"/>
            </a:lvl1pPr>
          </a:lstStyle>
          <a:p>
            <a:fld id="{80CE4613-F9BF-4E44-8F02-894C18ADDF8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35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1"/>
          </a:xfrm>
          <a:prstGeom prst="rect">
            <a:avLst/>
          </a:prstGeom>
        </p:spPr>
        <p:txBody>
          <a:bodyPr vert="horz" lIns="94062" tIns="47032" rIns="94062" bIns="470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1"/>
          </a:xfrm>
          <a:prstGeom prst="rect">
            <a:avLst/>
          </a:prstGeom>
        </p:spPr>
        <p:txBody>
          <a:bodyPr vert="horz" lIns="94062" tIns="47032" rIns="94062" bIns="47032" rtlCol="0"/>
          <a:lstStyle>
            <a:lvl1pPr algn="r">
              <a:defRPr sz="1200"/>
            </a:lvl1pPr>
          </a:lstStyle>
          <a:p>
            <a:fld id="{C54DF830-878F-4053-AF30-3D21F8A445C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62" tIns="47032" rIns="94062" bIns="470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4"/>
            <a:ext cx="5618480" cy="3665459"/>
          </a:xfrm>
          <a:prstGeom prst="rect">
            <a:avLst/>
          </a:prstGeom>
        </p:spPr>
        <p:txBody>
          <a:bodyPr vert="horz" lIns="94062" tIns="47032" rIns="94062" bIns="4703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0"/>
          </a:xfrm>
          <a:prstGeom prst="rect">
            <a:avLst/>
          </a:prstGeom>
        </p:spPr>
        <p:txBody>
          <a:bodyPr vert="horz" lIns="94062" tIns="47032" rIns="94062" bIns="470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0"/>
          </a:xfrm>
          <a:prstGeom prst="rect">
            <a:avLst/>
          </a:prstGeom>
        </p:spPr>
        <p:txBody>
          <a:bodyPr vert="horz" lIns="94062" tIns="47032" rIns="94062" bIns="47032" rtlCol="0" anchor="b"/>
          <a:lstStyle>
            <a:lvl1pPr algn="r">
              <a:defRPr sz="1200"/>
            </a:lvl1pPr>
          </a:lstStyle>
          <a:p>
            <a:fld id="{1301757E-A175-4407-88C8-18017EB74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14300" y="118346"/>
            <a:ext cx="8915399" cy="662940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120775" y="2728978"/>
            <a:ext cx="69024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kern="120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Chartered by the state of Georgia in 1785, the University of Georgia is the birthplace of public higher education in America — launching our nation’s great tradition of world-class education for all. What began as a commitment to inspire the next generation grows stronger today through global research, hands-on experiential learning and extensive outreach. One of America’s “Public Ivies” and a top 10 best value in public higher education, the University of Georgia tackles some of the world’s grand challenges</a:t>
            </a:r>
            <a:r>
              <a:rPr lang="en-US" sz="1400" b="0" i="0" kern="1200" baseline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1400" b="0" i="0" kern="120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— from combating infectious disease and securing the world’s food supply to advancing economic growth and analyzing the environment.</a:t>
            </a:r>
          </a:p>
          <a:p>
            <a:pPr algn="ctr"/>
            <a:r>
              <a:rPr lang="en-US" sz="1400" b="0" i="0" kern="120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 </a:t>
            </a:r>
          </a:p>
          <a:p>
            <a:pPr algn="ctr"/>
            <a:r>
              <a:rPr lang="en-US" sz="1400" b="0" i="0" kern="120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Located in Classic City of Athens, approximately an hour northeast of Atlanta, Georgia’s flagship university thrives in a community that promotes the benefits of a culture-rich</a:t>
            </a:r>
            <a:r>
              <a:rPr lang="en-US" sz="1400" b="0" i="0" kern="1200" baseline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1400" b="0" i="0" kern="120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college town with a strong economic center.</a:t>
            </a:r>
            <a:endParaRPr lang="en-US" sz="1400" b="0" i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84" y="912616"/>
            <a:ext cx="1708832" cy="13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987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660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14300" y="118346"/>
            <a:ext cx="8915400" cy="662940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8744" y="2581948"/>
            <a:ext cx="8040688" cy="8375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48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4800" b="1" i="0">
                <a:latin typeface="Arial" charset="0"/>
                <a:ea typeface="Arial" charset="0"/>
                <a:cs typeface="Arial" charset="0"/>
              </a:rPr>
              <a:t>Title 48–54 Pt Arial Bold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744" y="3419524"/>
            <a:ext cx="8040688" cy="40000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800"/>
              <a:t>Presenter’s Name or Secondary Title 18–20 Pt Arial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8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425641" y="0"/>
            <a:ext cx="5718359" cy="686593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and select an image. Use the CROP tool under the PICTURE FORMAT tab to adjust.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3429000" cy="68660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4300" y="6747746"/>
            <a:ext cx="3314700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114300" y="118345"/>
            <a:ext cx="3314700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14300" y="118345"/>
            <a:ext cx="0" cy="6629401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98475" y="1423987"/>
            <a:ext cx="2622550" cy="17364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3600" b="1" i="0">
                <a:latin typeface="Arial" charset="0"/>
                <a:ea typeface="Arial" charset="0"/>
                <a:cs typeface="Arial" charset="0"/>
              </a:rPr>
              <a:t>Title 32–40 Pt Arial Bold</a:t>
            </a:r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98475" y="3160405"/>
            <a:ext cx="2622550" cy="5746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800" b="0" i="0">
                <a:latin typeface="Arial" charset="0"/>
                <a:ea typeface="Arial" charset="0"/>
                <a:cs typeface="Arial" charset="0"/>
              </a:rPr>
              <a:t>Name or Secondary Title 18–20 Pt Arial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49184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and select an image. Use the CROP tool under the PICTURE FORMAT tab to adjust.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5491843"/>
            <a:ext cx="9144000" cy="13742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4300" y="6747746"/>
            <a:ext cx="8915399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9029699" y="5491843"/>
            <a:ext cx="0" cy="1255903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14300" y="5491843"/>
            <a:ext cx="0" cy="1255903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91771" y="5616681"/>
            <a:ext cx="8537928" cy="5462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3600" b="1"/>
              <a:t>Title 32–40 Pt Arial Bold</a:t>
            </a:r>
            <a:endParaRPr lang="en-US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492125" y="6162967"/>
            <a:ext cx="5500113" cy="346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/>
              <a:t>Presenter or Second Title 18–20 Pt Arial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057900"/>
            <a:ext cx="9144000" cy="808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" y="5945258"/>
            <a:ext cx="3111543" cy="102282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14300" y="118346"/>
            <a:ext cx="8915399" cy="662940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4299" y="2184426"/>
            <a:ext cx="8915399" cy="8132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4000" b="1" i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4000" b="1" i="1">
                <a:latin typeface="Arial" charset="0"/>
                <a:ea typeface="Arial" charset="0"/>
                <a:cs typeface="Arial" charset="0"/>
              </a:rPr>
              <a:t>Thank you 40 Pt Arial Bold Italic.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" y="2997630"/>
            <a:ext cx="8915400" cy="33951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 b="0" i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800" b="0" i="1">
                <a:latin typeface="Arial" charset="0"/>
                <a:ea typeface="Arial" charset="0"/>
                <a:cs typeface="Arial" charset="0"/>
              </a:rPr>
              <a:t>Questions? OR Contact Information OR Closing Statement 18 Pt Arial Italic</a:t>
            </a:r>
          </a:p>
        </p:txBody>
      </p:sp>
    </p:spTree>
    <p:extLst>
      <p:ext uri="{BB962C8B-B14F-4D97-AF65-F5344CB8AC3E}">
        <p14:creationId xmlns:p14="http://schemas.microsoft.com/office/powerpoint/2010/main" val="183394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9144000" cy="68660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4300" y="118346"/>
            <a:ext cx="8915400" cy="662940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282574" y="3983920"/>
            <a:ext cx="8578851" cy="43656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 i="1">
                <a:solidFill>
                  <a:schemeClr val="bg1"/>
                </a:solidFill>
              </a:defRPr>
            </a:lvl1pPr>
            <a:lvl2pPr>
              <a:defRPr sz="1800" i="1">
                <a:solidFill>
                  <a:schemeClr val="bg1"/>
                </a:solidFill>
              </a:defRPr>
            </a:lvl2pPr>
            <a:lvl3pPr>
              <a:defRPr sz="1800" i="1">
                <a:solidFill>
                  <a:schemeClr val="bg1"/>
                </a:solidFill>
              </a:defRPr>
            </a:lvl3pPr>
            <a:lvl4pPr>
              <a:defRPr sz="1800" i="1">
                <a:solidFill>
                  <a:schemeClr val="bg1"/>
                </a:solidFill>
              </a:defRPr>
            </a:lvl4pPr>
            <a:lvl5pPr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 18–20 Pt Arial Italic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282574" y="2930382"/>
            <a:ext cx="8578851" cy="4286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400"/>
              <a:t>Presenter’s Name or Secondary Title 20–28 Pt Arial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80625"/>
            <a:ext cx="2438988" cy="3543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6" y="5515440"/>
            <a:ext cx="3101288" cy="10194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82575" y="1963614"/>
            <a:ext cx="8578850" cy="75406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5400" b="1" i="0">
                <a:latin typeface="Arial" charset="0"/>
                <a:ea typeface="Arial" charset="0"/>
                <a:cs typeface="Arial" charset="0"/>
              </a:rPr>
              <a:t>Title 48–54 Pt Arial Bold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40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orient="horz" pos="4176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3429000" cy="68660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6" y="5722992"/>
            <a:ext cx="2664400" cy="875837"/>
          </a:xfrm>
          <a:prstGeom prst="rect">
            <a:avLst/>
          </a:prstGeom>
        </p:spPr>
      </p:pic>
      <p:sp>
        <p:nvSpPr>
          <p:cNvPr id="10" name="Picture Placeholder 32"/>
          <p:cNvSpPr>
            <a:spLocks noGrp="1"/>
          </p:cNvSpPr>
          <p:nvPr>
            <p:ph type="pic" sz="quarter" idx="15" hasCustomPrompt="1"/>
          </p:nvPr>
        </p:nvSpPr>
        <p:spPr>
          <a:xfrm>
            <a:off x="3429000" y="0"/>
            <a:ext cx="5714999" cy="6866092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/>
              <a:t>Click icon and select an image. Use the CROP tool under the PICTURE FORMAT tab to adjust.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4300" y="6747746"/>
            <a:ext cx="3314700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14300" y="118345"/>
            <a:ext cx="3314700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4300" y="118345"/>
            <a:ext cx="0" cy="6629401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979885"/>
            <a:ext cx="1694041" cy="2461477"/>
          </a:xfrm>
          <a:prstGeom prst="rect">
            <a:avLst/>
          </a:prstGeom>
        </p:spPr>
      </p:pic>
      <p:sp>
        <p:nvSpPr>
          <p:cNvPr id="22" name="Text Placeholder 38"/>
          <p:cNvSpPr>
            <a:spLocks noGrp="1"/>
          </p:cNvSpPr>
          <p:nvPr>
            <p:ph type="body" sz="quarter" idx="16" hasCustomPrompt="1"/>
          </p:nvPr>
        </p:nvSpPr>
        <p:spPr>
          <a:xfrm>
            <a:off x="498698" y="4381438"/>
            <a:ext cx="2622189" cy="639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 i="1"/>
              <a:t>Presenter’s Name 18 Pt Arial Italic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98475" y="1423987"/>
            <a:ext cx="2622550" cy="17364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3600" b="1" i="0">
                <a:latin typeface="Arial" charset="0"/>
                <a:ea typeface="Arial" charset="0"/>
                <a:cs typeface="Arial" charset="0"/>
              </a:rPr>
              <a:t>Title 32–40 Pt Arial Bold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98475" y="3160405"/>
            <a:ext cx="2622550" cy="5746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800" b="0" i="0">
                <a:latin typeface="Arial" charset="0"/>
                <a:ea typeface="Arial" charset="0"/>
                <a:cs typeface="Arial" charset="0"/>
              </a:rPr>
              <a:t>Name or Secondary Title 18–20 Pt Arial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517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136">
          <p15:clr>
            <a:srgbClr val="FBAE40"/>
          </p15:clr>
        </p15:guide>
        <p15:guide id="2" orient="horz" pos="3808">
          <p15:clr>
            <a:srgbClr val="FBAE40"/>
          </p15:clr>
        </p15:guide>
        <p15:guide id="3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and select an image. Use the CROP tool under the PICTURE FORMAT tab to adjust.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143500"/>
            <a:ext cx="9144000" cy="1722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14300" y="6747746"/>
            <a:ext cx="8915399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14300" y="5143500"/>
            <a:ext cx="0" cy="1604246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9029699" y="5143500"/>
            <a:ext cx="0" cy="1604246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87" y="4944999"/>
            <a:ext cx="543277" cy="566977"/>
          </a:xfrm>
          <a:prstGeom prst="rect">
            <a:avLst/>
          </a:prstGeom>
        </p:spPr>
      </p:pic>
      <p:sp>
        <p:nvSpPr>
          <p:cNvPr id="2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91771" y="5231534"/>
            <a:ext cx="8537928" cy="5462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3600" b="1"/>
              <a:t>Title 32–40 Pt Arial Bold</a:t>
            </a:r>
            <a:endParaRPr lang="en-US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492125" y="5777820"/>
            <a:ext cx="5500113" cy="346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/>
              <a:t>Presenter or Second Title 18–20 Pt Arial</a:t>
            </a:r>
            <a:endParaRPr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492125" y="6242956"/>
            <a:ext cx="5500113" cy="3864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 i="1"/>
              <a:t>Presenter’s Name 18 Pt Arial Italic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08" y="5897972"/>
            <a:ext cx="2478392" cy="81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086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0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057900"/>
            <a:ext cx="9144000" cy="808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" y="5945258"/>
            <a:ext cx="3111543" cy="102282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14300" y="118346"/>
            <a:ext cx="8915399" cy="662940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8582" y="454614"/>
            <a:ext cx="8251825" cy="6238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 u="sng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3600" b="1" u="sng"/>
              <a:t>Header 24–40 Pt in Arial Bold</a:t>
            </a:r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-276453"/>
            <a:ext cx="471091" cy="684505"/>
          </a:xfrm>
          <a:prstGeom prst="rect">
            <a:avLst/>
          </a:prstGeom>
        </p:spPr>
      </p:pic>
      <p:sp>
        <p:nvSpPr>
          <p:cNvPr id="5" name="Media Placeholder 4"/>
          <p:cNvSpPr>
            <a:spLocks noGrp="1"/>
          </p:cNvSpPr>
          <p:nvPr>
            <p:ph type="media" sz="quarter" idx="16"/>
          </p:nvPr>
        </p:nvSpPr>
        <p:spPr>
          <a:xfrm>
            <a:off x="914400" y="1377597"/>
            <a:ext cx="7315200" cy="41148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aseline="0"/>
            </a:lvl1pPr>
          </a:lstStyle>
          <a:p>
            <a:r>
              <a:rPr lang="en-US" sz="1800" smtClean="0"/>
              <a:t>Click icon to add media</a:t>
            </a: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892000" y="610189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549356" y="6238867"/>
            <a:ext cx="562541" cy="335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300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300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4633913" y="6286540"/>
            <a:ext cx="3913187" cy="227013"/>
          </a:xfrm>
        </p:spPr>
        <p:txBody>
          <a:bodyPr>
            <a:noAutofit/>
          </a:bodyPr>
          <a:lstStyle>
            <a:lvl1pPr marL="0" indent="0" algn="r">
              <a:buNone/>
              <a:defRPr sz="13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300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078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orient="horz" pos="404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057900"/>
            <a:ext cx="9144000" cy="808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" y="5945258"/>
            <a:ext cx="3111543" cy="102282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14300" y="118346"/>
            <a:ext cx="8915399" cy="662940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-276453"/>
            <a:ext cx="471091" cy="68450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57200" y="393700"/>
            <a:ext cx="825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b="1" i="0" u="sng">
                <a:latin typeface="Arial" charset="0"/>
                <a:ea typeface="Arial" charset="0"/>
                <a:cs typeface="Arial" charset="0"/>
              </a:rPr>
              <a:t>Agenda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3550" y="1078501"/>
            <a:ext cx="8253413" cy="4632563"/>
          </a:xfrm>
        </p:spPr>
        <p:txBody>
          <a:bodyPr/>
          <a:lstStyle>
            <a:lvl1pPr marL="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 b="1" i="0">
                <a:latin typeface="Arial" charset="0"/>
                <a:ea typeface="Arial" charset="0"/>
                <a:cs typeface="Arial" charset="0"/>
              </a:defRPr>
            </a:lvl1pPr>
            <a:lvl2pPr marL="914400" indent="-285750">
              <a:lnSpc>
                <a:spcPct val="100000"/>
              </a:lnSpc>
              <a:buFont typeface="Arial" charset="0"/>
              <a:buChar char="•"/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Agenda topic 1 18 Pt Arial Bold</a:t>
            </a:r>
          </a:p>
          <a:p>
            <a:pPr lvl="1"/>
            <a:r>
              <a:rPr lang="en-US"/>
              <a:t>Presenter or Sub-topic 14 Pt Arial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49356" y="6238867"/>
            <a:ext cx="562541" cy="335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300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300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4633913" y="6286540"/>
            <a:ext cx="3913187" cy="227013"/>
          </a:xfrm>
        </p:spPr>
        <p:txBody>
          <a:bodyPr>
            <a:noAutofit/>
          </a:bodyPr>
          <a:lstStyle>
            <a:lvl1pPr marL="0" indent="0" algn="r">
              <a:buNone/>
              <a:defRPr sz="13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300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655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88" userDrawn="1">
          <p15:clr>
            <a:srgbClr val="FBAE40"/>
          </p15:clr>
        </p15:guide>
        <p15:guide id="4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057900"/>
            <a:ext cx="9144000" cy="808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" y="5945258"/>
            <a:ext cx="3111543" cy="102282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14300" y="118346"/>
            <a:ext cx="8915399" cy="662940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8582" y="454613"/>
            <a:ext cx="8251825" cy="71696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 u="sng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3600" b="1" u="sng"/>
              <a:t>Header 24–40 Pt in Arial Bold</a:t>
            </a:r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-276453"/>
            <a:ext cx="471091" cy="68450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58788" y="1171575"/>
            <a:ext cx="8251825" cy="43894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sz="1800"/>
              <a:t>Body Content 18 Pt Arial</a:t>
            </a:r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49356" y="6238867"/>
            <a:ext cx="562541" cy="335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300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300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4633913" y="6286540"/>
            <a:ext cx="3913187" cy="227013"/>
          </a:xfrm>
        </p:spPr>
        <p:txBody>
          <a:bodyPr>
            <a:noAutofit/>
          </a:bodyPr>
          <a:lstStyle>
            <a:lvl1pPr marL="0" indent="0" algn="r">
              <a:buNone/>
              <a:defRPr sz="13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300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907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057900"/>
            <a:ext cx="9144000" cy="808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" y="5945258"/>
            <a:ext cx="3111543" cy="102282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14300" y="118346"/>
            <a:ext cx="8915399" cy="662940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-276453"/>
            <a:ext cx="471091" cy="684505"/>
          </a:xfrm>
          <a:prstGeom prst="rect">
            <a:avLst/>
          </a:prstGeom>
        </p:spPr>
      </p:pic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9686" y="1165485"/>
            <a:ext cx="3521764" cy="43884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baseline="0"/>
            </a:lvl1pPr>
          </a:lstStyle>
          <a:p>
            <a:pPr lvl="0"/>
            <a:r>
              <a:rPr lang="en-US" sz="1800" b="0"/>
              <a:t>Body Content 18 Pt Arial</a:t>
            </a:r>
          </a:p>
          <a:p>
            <a:pPr lvl="0"/>
            <a:endParaRPr lang="en-US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4484916" y="1165485"/>
            <a:ext cx="3521764" cy="43884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baseline="0"/>
            </a:lvl1pPr>
          </a:lstStyle>
          <a:p>
            <a:pPr lvl="0"/>
            <a:r>
              <a:rPr lang="en-US" sz="1800" b="0"/>
              <a:t>Body Content 18 Pt Arial</a:t>
            </a:r>
          </a:p>
          <a:p>
            <a:pPr lvl="0"/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459686" y="463202"/>
            <a:ext cx="3521764" cy="70228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u="sng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2800" b="1" i="0" u="sng">
                <a:latin typeface="Arial" charset="0"/>
                <a:ea typeface="Arial" charset="0"/>
                <a:cs typeface="Arial" charset="0"/>
              </a:rPr>
              <a:t>Header Column 1</a:t>
            </a:r>
            <a:endParaRPr lang="en-US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4484916" y="463202"/>
            <a:ext cx="3521764" cy="70228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u="sng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2800" b="1" i="0" u="sng">
                <a:latin typeface="Arial" charset="0"/>
                <a:ea typeface="Arial" charset="0"/>
                <a:cs typeface="Arial" charset="0"/>
              </a:rPr>
              <a:t>Header Column 1</a:t>
            </a:r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549356" y="6238867"/>
            <a:ext cx="562541" cy="335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300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300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4633913" y="6286540"/>
            <a:ext cx="3913187" cy="227013"/>
          </a:xfrm>
        </p:spPr>
        <p:txBody>
          <a:bodyPr>
            <a:noAutofit/>
          </a:bodyPr>
          <a:lstStyle>
            <a:lvl1pPr marL="0" indent="0" algn="r">
              <a:buNone/>
              <a:defRPr sz="13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300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609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userDrawn="1">
          <p15:clr>
            <a:srgbClr val="FBAE40"/>
          </p15:clr>
        </p15:guide>
        <p15:guide id="3" pos="360" userDrawn="1">
          <p15:clr>
            <a:srgbClr val="FBAE40"/>
          </p15:clr>
        </p15:guide>
        <p15:guide id="4" pos="720" userDrawn="1">
          <p15:clr>
            <a:srgbClr val="FBAE40"/>
          </p15:clr>
        </p15:guide>
        <p15:guide id="5" pos="1080" userDrawn="1">
          <p15:clr>
            <a:srgbClr val="FBAE40"/>
          </p15:clr>
        </p15:guide>
        <p15:guide id="6" pos="1440" userDrawn="1">
          <p15:clr>
            <a:srgbClr val="FBAE40"/>
          </p15:clr>
        </p15:guide>
        <p15:guide id="7" pos="1800" userDrawn="1">
          <p15:clr>
            <a:srgbClr val="FBAE40"/>
          </p15:clr>
        </p15:guide>
        <p15:guide id="8" pos="2160" userDrawn="1">
          <p15:clr>
            <a:srgbClr val="FBAE40"/>
          </p15:clr>
        </p15:guide>
        <p15:guide id="9" pos="2520" userDrawn="1">
          <p15:clr>
            <a:srgbClr val="FBAE40"/>
          </p15:clr>
        </p15:guide>
        <p15:guide id="10" pos="3240" userDrawn="1">
          <p15:clr>
            <a:srgbClr val="FBAE40"/>
          </p15:clr>
        </p15:guide>
        <p15:guide id="11" pos="3600" userDrawn="1">
          <p15:clr>
            <a:srgbClr val="FBAE40"/>
          </p15:clr>
        </p15:guide>
        <p15:guide id="12" pos="3960" userDrawn="1">
          <p15:clr>
            <a:srgbClr val="FBAE40"/>
          </p15:clr>
        </p15:guide>
        <p15:guide id="13" pos="4320" userDrawn="1">
          <p15:clr>
            <a:srgbClr val="FBAE40"/>
          </p15:clr>
        </p15:guide>
        <p15:guide id="14" pos="5040" userDrawn="1">
          <p15:clr>
            <a:srgbClr val="FBAE40"/>
          </p15:clr>
        </p15:guide>
        <p15:guide id="15" pos="5400" userDrawn="1">
          <p15:clr>
            <a:srgbClr val="FBAE40"/>
          </p15:clr>
        </p15:guide>
        <p15:guide id="16" pos="5760" userDrawn="1">
          <p15:clr>
            <a:srgbClr val="FBAE40"/>
          </p15:clr>
        </p15:guide>
        <p15:guide id="17" pos="4680" userDrawn="1">
          <p15:clr>
            <a:srgbClr val="FBAE40"/>
          </p15:clr>
        </p15:guide>
        <p15:guide id="18" orient="horz" pos="3852" userDrawn="1">
          <p15:clr>
            <a:srgbClr val="FBAE40"/>
          </p15:clr>
        </p15:guide>
        <p15:guide id="19" orient="horz" pos="4176" userDrawn="1">
          <p15:clr>
            <a:srgbClr val="FBAE40"/>
          </p15:clr>
        </p15:guide>
        <p15:guide id="20" pos="144" userDrawn="1">
          <p15:clr>
            <a:srgbClr val="FBAE40"/>
          </p15:clr>
        </p15:guide>
        <p15:guide id="21" orient="horz" pos="288" userDrawn="1">
          <p15:clr>
            <a:srgbClr val="FBAE40"/>
          </p15:clr>
        </p15:guide>
        <p15:guide id="22" pos="28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057900"/>
            <a:ext cx="9144000" cy="808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" y="5945258"/>
            <a:ext cx="3111543" cy="102282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4300" y="118346"/>
            <a:ext cx="8915399" cy="662940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-276453"/>
            <a:ext cx="471091" cy="684505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55611"/>
            <a:ext cx="2378075" cy="70961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 i="0" u="sng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327263" y="455612"/>
            <a:ext cx="2378075" cy="7096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 i="0" u="sng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24–40 Pt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6178137" y="455612"/>
            <a:ext cx="2378075" cy="7096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 i="0" u="sng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Arial Bold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165225"/>
            <a:ext cx="2378075" cy="43894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sz="1800"/>
              <a:t>Body Content 18 Pt Arial</a:t>
            </a:r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327263" y="1165225"/>
            <a:ext cx="2378075" cy="43894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sz="1800"/>
              <a:t>Body Content 18 Pt Arial</a:t>
            </a:r>
            <a:endParaRPr lang="en-US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178137" y="1165225"/>
            <a:ext cx="2378075" cy="43894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sz="1800"/>
              <a:t>Body Content 18 Pt Arial</a:t>
            </a:r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549356" y="6238867"/>
            <a:ext cx="562541" cy="335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300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300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633913" y="6286540"/>
            <a:ext cx="3913187" cy="227013"/>
          </a:xfrm>
        </p:spPr>
        <p:txBody>
          <a:bodyPr>
            <a:noAutofit/>
          </a:bodyPr>
          <a:lstStyle>
            <a:lvl1pPr marL="0" indent="0" algn="r">
              <a:buNone/>
              <a:defRPr sz="13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300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789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userDrawn="1">
          <p15:clr>
            <a:srgbClr val="FBAE40"/>
          </p15:clr>
        </p15:guide>
        <p15:guide id="3" pos="360" userDrawn="1">
          <p15:clr>
            <a:srgbClr val="FBAE40"/>
          </p15:clr>
        </p15:guide>
        <p15:guide id="4" pos="720" userDrawn="1">
          <p15:clr>
            <a:srgbClr val="FBAE40"/>
          </p15:clr>
        </p15:guide>
        <p15:guide id="5" pos="1080" userDrawn="1">
          <p15:clr>
            <a:srgbClr val="FBAE40"/>
          </p15:clr>
        </p15:guide>
        <p15:guide id="6" pos="1440" userDrawn="1">
          <p15:clr>
            <a:srgbClr val="FBAE40"/>
          </p15:clr>
        </p15:guide>
        <p15:guide id="7" pos="1800" userDrawn="1">
          <p15:clr>
            <a:srgbClr val="FBAE40"/>
          </p15:clr>
        </p15:guide>
        <p15:guide id="8" pos="2160" userDrawn="1">
          <p15:clr>
            <a:srgbClr val="FBAE40"/>
          </p15:clr>
        </p15:guide>
        <p15:guide id="9" pos="2520" userDrawn="1">
          <p15:clr>
            <a:srgbClr val="FBAE40"/>
          </p15:clr>
        </p15:guide>
        <p15:guide id="10" pos="3240" userDrawn="1">
          <p15:clr>
            <a:srgbClr val="FBAE40"/>
          </p15:clr>
        </p15:guide>
        <p15:guide id="11" pos="3600" userDrawn="1">
          <p15:clr>
            <a:srgbClr val="FBAE40"/>
          </p15:clr>
        </p15:guide>
        <p15:guide id="12" pos="3960" userDrawn="1">
          <p15:clr>
            <a:srgbClr val="FBAE40"/>
          </p15:clr>
        </p15:guide>
        <p15:guide id="13" pos="4320" userDrawn="1">
          <p15:clr>
            <a:srgbClr val="FBAE40"/>
          </p15:clr>
        </p15:guide>
        <p15:guide id="14" pos="4680" userDrawn="1">
          <p15:clr>
            <a:srgbClr val="FBAE40"/>
          </p15:clr>
        </p15:guide>
        <p15:guide id="15" pos="5040" userDrawn="1">
          <p15:clr>
            <a:srgbClr val="FBAE40"/>
          </p15:clr>
        </p15:guide>
        <p15:guide id="16" pos="5400" userDrawn="1">
          <p15:clr>
            <a:srgbClr val="FBAE40"/>
          </p15:clr>
        </p15:guide>
        <p15:guide id="17" pos="5760" userDrawn="1">
          <p15:clr>
            <a:srgbClr val="FBAE40"/>
          </p15:clr>
        </p15:guide>
        <p15:guide id="18" orient="horz" pos="288" userDrawn="1">
          <p15:clr>
            <a:srgbClr val="FBAE40"/>
          </p15:clr>
        </p15:guide>
        <p15:guide id="19" pos="288" userDrawn="1">
          <p15:clr>
            <a:srgbClr val="FBAE40"/>
          </p15:clr>
        </p15:guide>
        <p15:guide id="20" orient="horz" pos="40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F062D-94C4-B14A-9F03-030FDFF79811}" type="datetimeFigureOut"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9C333-8DEA-A549-BB52-FB8135D4E1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3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1" r:id="rId2"/>
    <p:sldLayoutId id="2147483679" r:id="rId3"/>
    <p:sldLayoutId id="2147483675" r:id="rId4"/>
    <p:sldLayoutId id="2147483664" r:id="rId5"/>
    <p:sldLayoutId id="2147483676" r:id="rId6"/>
    <p:sldLayoutId id="2147483678" r:id="rId7"/>
    <p:sldLayoutId id="2147483665" r:id="rId8"/>
    <p:sldLayoutId id="2147483666" r:id="rId9"/>
    <p:sldLayoutId id="2147483673" r:id="rId10"/>
    <p:sldLayoutId id="2147483667" r:id="rId11"/>
    <p:sldLayoutId id="2147483668" r:id="rId12"/>
    <p:sldLayoutId id="214748366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housing.uga.edu/site/about_employment_student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ewheat@uga.edu" TargetMode="External"/><Relationship Id="rId2" Type="http://schemas.openxmlformats.org/officeDocument/2006/relationships/hyperlink" Target="mailto:kchall@uga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layton.Lawing@uga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2021-2022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4400" dirty="0" smtClean="0"/>
              <a:t>CA-RA Team Selection Process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64346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are we looking for? Potential!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8788" y="1171575"/>
            <a:ext cx="8251825" cy="4814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Professional and effective communication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Ability to engage with a variety of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Ability to manage conflict, build </a:t>
            </a:r>
            <a:r>
              <a:rPr lang="en-US" sz="2000" dirty="0" smtClean="0"/>
              <a:t>rapport, </a:t>
            </a:r>
            <a:r>
              <a:rPr lang="en-US" sz="2000" dirty="0"/>
              <a:t>and demonstrate an understanding of social awareness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Strong administrative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Responsible and dependable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Good work ethic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Time management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endParaRPr lang="en-US" sz="2000" b="1" i="1" dirty="0" smtClean="0"/>
          </a:p>
          <a:p>
            <a:pPr lvl="1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52" y="3093835"/>
            <a:ext cx="3489961" cy="26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Application Open Ended Questions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788" y="1171575"/>
            <a:ext cx="8251825" cy="4644834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The answers to these questions become a part of your application packet.  Supervisors review these answers as they select candidates for position offers.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Why do you want to work for University Housing as a </a:t>
            </a:r>
            <a:r>
              <a:rPr lang="en-US" sz="2000" dirty="0" smtClean="0"/>
              <a:t>CA or RA?</a:t>
            </a:r>
            <a:r>
              <a:rPr lang="en-US" sz="2000" dirty="0"/>
              <a:t>                                  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skills would you bring to the </a:t>
            </a:r>
            <a:r>
              <a:rPr lang="en-US" sz="2000" dirty="0" smtClean="0"/>
              <a:t>CA or RA position</a:t>
            </a:r>
            <a:r>
              <a:rPr lang="en-US" sz="20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Describe your leadership, work and/or volunteer experience.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impact does the </a:t>
            </a:r>
            <a:r>
              <a:rPr lang="en-US" sz="2000" dirty="0" smtClean="0"/>
              <a:t>CA or RA </a:t>
            </a:r>
            <a:r>
              <a:rPr lang="en-US" sz="2000" dirty="0"/>
              <a:t>position have on </a:t>
            </a:r>
            <a:r>
              <a:rPr lang="en-US" sz="2000" dirty="0" smtClean="0"/>
              <a:t>students’ </a:t>
            </a:r>
            <a:r>
              <a:rPr lang="en-US" sz="2000" dirty="0"/>
              <a:t>residential experience and how do residents benefit from it?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Have </a:t>
            </a:r>
            <a:r>
              <a:rPr lang="en-US" sz="2000" dirty="0"/>
              <a:t>you worked before in University Housing?  If so, what skills and/or experiences did you gain that can be applied to this position?</a:t>
            </a:r>
          </a:p>
          <a:p>
            <a:endParaRPr lang="en-US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www.housing.uga.edu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757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582" y="353013"/>
            <a:ext cx="8251825" cy="716961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582" y="1134630"/>
            <a:ext cx="8251824" cy="438943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applicants for the </a:t>
            </a:r>
            <a:r>
              <a:rPr lang="en-US" sz="2400" dirty="0" smtClean="0"/>
              <a:t>CA and RA positions </a:t>
            </a:r>
            <a:r>
              <a:rPr lang="en-US" sz="2400" dirty="0"/>
              <a:t>will need to have 2 references complete our reference form by December 17, 2020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link to the reference form </a:t>
            </a:r>
            <a:r>
              <a:rPr lang="en-US" sz="2400" dirty="0" smtClean="0"/>
              <a:t>is found on the Housing student employment webpage: </a:t>
            </a:r>
            <a:r>
              <a:rPr lang="en-US" sz="2400" dirty="0" smtClean="0">
                <a:solidFill>
                  <a:srgbClr val="00B0F0"/>
                </a:solidFill>
              </a:rPr>
              <a:t>bit.ly/</a:t>
            </a:r>
            <a:r>
              <a:rPr lang="en-US" sz="2400" dirty="0" err="1" smtClean="0">
                <a:solidFill>
                  <a:srgbClr val="00B0F0"/>
                </a:solidFill>
              </a:rPr>
              <a:t>studentstaffUGA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Please </a:t>
            </a:r>
            <a:r>
              <a:rPr lang="en-US" sz="2400" dirty="0"/>
              <a:t>share </a:t>
            </a:r>
            <a:r>
              <a:rPr lang="en-US" sz="2400" dirty="0" smtClean="0"/>
              <a:t>the </a:t>
            </a:r>
            <a:r>
              <a:rPr lang="en-US" sz="2400" dirty="0"/>
              <a:t>link with 2 people who can speak to your leadership, work, volunteer and/or academic experience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References are not required to work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at </a:t>
            </a:r>
            <a:r>
              <a:rPr lang="en-US" sz="2400" dirty="0"/>
              <a:t>the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www.housing.uga.edu</a:t>
            </a:r>
            <a:endParaRPr lang="en-US" dirty="0"/>
          </a:p>
        </p:txBody>
      </p:sp>
      <p:pic>
        <p:nvPicPr>
          <p:cNvPr id="5" name="Picture 4" descr="Reference - Highway Sign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47" y="4282897"/>
            <a:ext cx="2173859" cy="14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4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Applications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All </a:t>
            </a:r>
            <a:r>
              <a:rPr lang="en-US" sz="2400" dirty="0"/>
              <a:t>links to information sessions, applications, reference forms can be found on our </a:t>
            </a:r>
            <a:r>
              <a:rPr lang="en-US" sz="2400" dirty="0" smtClean="0"/>
              <a:t>student employment landing webpage:</a:t>
            </a: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r>
              <a:rPr lang="en-US" sz="2400" dirty="0">
                <a:hlinkClick r:id="rId2"/>
              </a:rPr>
              <a:t>bit.ly/work4housing</a:t>
            </a:r>
            <a:r>
              <a:rPr lang="en-US" sz="2400" dirty="0"/>
              <a:t> </a:t>
            </a:r>
          </a:p>
          <a:p>
            <a:pPr algn="ctr">
              <a:spcAft>
                <a:spcPts val="1200"/>
              </a:spcAft>
            </a:pP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b="1" dirty="0" smtClean="0"/>
              <a:t>Applications close Thursday, December 17, 2020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5" name="Picture 4" descr="Get Fantastic Job Vacancy In Various Sectors | Techno FAQ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35" y="4456107"/>
            <a:ext cx="2913888" cy="15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8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582" y="320152"/>
            <a:ext cx="8251825" cy="716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Application Review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788" y="1171575"/>
            <a:ext cx="5074060" cy="453649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Applications </a:t>
            </a:r>
            <a:r>
              <a:rPr lang="en-US" sz="2200" dirty="0"/>
              <a:t>will be reviewed by our </a:t>
            </a:r>
            <a:r>
              <a:rPr lang="en-US" sz="2200" dirty="0" smtClean="0"/>
              <a:t>Residential Programs and Services (RPS) team. </a:t>
            </a:r>
            <a:endParaRPr lang="en-US" sz="22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Complete </a:t>
            </a:r>
            <a:r>
              <a:rPr lang="en-US" sz="2200" dirty="0" smtClean="0"/>
              <a:t>application</a:t>
            </a:r>
            <a:r>
              <a:rPr lang="en-US" sz="2000" dirty="0"/>
              <a:t> </a:t>
            </a:r>
            <a:r>
              <a:rPr lang="en-US" sz="2000" dirty="0" smtClean="0"/>
              <a:t>-applications </a:t>
            </a:r>
            <a:r>
              <a:rPr lang="en-US" sz="2000" dirty="0"/>
              <a:t>that are not complete are not passed to us by UGA jobs</a:t>
            </a:r>
            <a:endParaRPr lang="en-US" sz="22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2 </a:t>
            </a:r>
            <a:r>
              <a:rPr lang="en-US" sz="2200" dirty="0" smtClean="0"/>
              <a:t>Reference forms completed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 smtClean="0"/>
              <a:t>In </a:t>
            </a:r>
            <a:r>
              <a:rPr lang="en-US" sz="2200" dirty="0"/>
              <a:t>good standing </a:t>
            </a:r>
            <a:r>
              <a:rPr lang="en-US" sz="2200" i="1" dirty="0"/>
              <a:t>(check student conduct</a:t>
            </a:r>
            <a:r>
              <a:rPr lang="en-US" sz="2200" dirty="0"/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GPA of at </a:t>
            </a:r>
            <a:r>
              <a:rPr lang="en-US" sz="2200" dirty="0" smtClean="0"/>
              <a:t>least </a:t>
            </a:r>
            <a:r>
              <a:rPr lang="en-US" sz="2200" dirty="0"/>
              <a:t>2.5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 smtClean="0"/>
              <a:t>Completed </a:t>
            </a:r>
            <a:r>
              <a:rPr lang="en-US" sz="2200" dirty="0"/>
              <a:t>one fulltime semester </a:t>
            </a:r>
            <a:r>
              <a:rPr lang="en-US" sz="2200" dirty="0" smtClean="0"/>
              <a:t>(12 hours)</a:t>
            </a:r>
            <a:endParaRPr lang="en-US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20" y="2182514"/>
            <a:ext cx="2887580" cy="216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Applicants Notified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581" y="1506583"/>
            <a:ext cx="8251825" cy="442395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Friday</a:t>
            </a:r>
            <a:r>
              <a:rPr lang="en-US" sz="2200" dirty="0"/>
              <a:t>, January </a:t>
            </a:r>
            <a:r>
              <a:rPr lang="en-US" sz="2200" dirty="0" smtClean="0"/>
              <a:t>15, 2021 </a:t>
            </a:r>
            <a:r>
              <a:rPr lang="en-US" sz="2200" dirty="0"/>
              <a:t>a</a:t>
            </a:r>
            <a:r>
              <a:rPr lang="en-US" sz="2200" dirty="0" smtClean="0"/>
              <a:t>pplicants are notified if </a:t>
            </a:r>
            <a:r>
              <a:rPr lang="en-US" sz="2200" dirty="0"/>
              <a:t>they have been selected to </a:t>
            </a:r>
            <a:r>
              <a:rPr lang="en-US" sz="2200" dirty="0" smtClean="0"/>
              <a:t>interview.</a:t>
            </a:r>
            <a:endParaRPr lang="en-US" sz="2200" dirty="0"/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Applicants </a:t>
            </a:r>
            <a:r>
              <a:rPr lang="en-US" sz="2200" dirty="0"/>
              <a:t>will be directed to sign up for an interview time beginning on </a:t>
            </a:r>
            <a:r>
              <a:rPr lang="en-US" sz="2200" dirty="0" smtClean="0"/>
              <a:t>Friday</a:t>
            </a:r>
            <a:r>
              <a:rPr lang="en-US" sz="2200" dirty="0"/>
              <a:t>, January </a:t>
            </a:r>
            <a:r>
              <a:rPr lang="en-US" sz="2200" dirty="0" smtClean="0"/>
              <a:t>15, 2021 at 12 p.m.  </a:t>
            </a:r>
            <a:r>
              <a:rPr lang="en-US" sz="2200" dirty="0"/>
              <a:t>Applicants </a:t>
            </a:r>
            <a:r>
              <a:rPr lang="en-US" sz="2200" dirty="0" smtClean="0"/>
              <a:t>must </a:t>
            </a:r>
            <a:r>
              <a:rPr lang="en-US" sz="2200" dirty="0"/>
              <a:t>sign up for an interview by </a:t>
            </a:r>
            <a:r>
              <a:rPr lang="en-US" sz="2200" dirty="0" smtClean="0"/>
              <a:t>Wednesday</a:t>
            </a:r>
            <a:r>
              <a:rPr lang="en-US" sz="2200" dirty="0"/>
              <a:t>, January </a:t>
            </a:r>
            <a:r>
              <a:rPr lang="en-US" sz="2200" dirty="0" smtClean="0"/>
              <a:t>20, 2021 </a:t>
            </a:r>
            <a:r>
              <a:rPr lang="en-US" sz="2200" dirty="0"/>
              <a:t>at </a:t>
            </a:r>
            <a:r>
              <a:rPr lang="en-US" sz="2200" dirty="0" smtClean="0"/>
              <a:t>12 p.m.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Our </a:t>
            </a:r>
            <a:r>
              <a:rPr lang="en-US" sz="2400" dirty="0"/>
              <a:t>Employment Disclosure Form will be shared </a:t>
            </a:r>
            <a:r>
              <a:rPr lang="en-US" sz="2400" dirty="0" smtClean="0"/>
              <a:t>and applicants </a:t>
            </a:r>
            <a:r>
              <a:rPr lang="en-US" sz="2400" dirty="0"/>
              <a:t>will </a:t>
            </a:r>
            <a:r>
              <a:rPr lang="en-US" sz="2400" dirty="0" smtClean="0"/>
              <a:t>need </a:t>
            </a:r>
            <a:r>
              <a:rPr lang="en-US" sz="2400" dirty="0"/>
              <a:t>to </a:t>
            </a:r>
            <a:r>
              <a:rPr lang="en-US" sz="2400" dirty="0" smtClean="0"/>
              <a:t>acknowledge that they have read and understand the terms.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6" name="Picture 5" descr="Our English Blog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54" y="204279"/>
            <a:ext cx="3652883" cy="12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3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8000" y="424801"/>
            <a:ext cx="8251825" cy="716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Disclosure of Employment Form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788" y="1296955"/>
            <a:ext cx="8251825" cy="4264059"/>
          </a:xfrm>
        </p:spPr>
        <p:txBody>
          <a:bodyPr>
            <a:noAutofit/>
          </a:bodyPr>
          <a:lstStyle/>
          <a:p>
            <a:pPr fontAlgn="base"/>
            <a:r>
              <a:rPr lang="en-US" sz="2200" b="1" dirty="0" smtClean="0"/>
              <a:t>Complete 2 full </a:t>
            </a:r>
            <a:r>
              <a:rPr lang="en-US" sz="2200" b="1" dirty="0"/>
              <a:t>time semesters </a:t>
            </a:r>
            <a:r>
              <a:rPr lang="en-US" sz="2200" b="1" dirty="0" smtClean="0"/>
              <a:t>(fall 2020 and spring 2021 </a:t>
            </a:r>
            <a:r>
              <a:rPr lang="en-US" sz="2200" dirty="0" smtClean="0"/>
              <a:t>(12 </a:t>
            </a:r>
            <a:r>
              <a:rPr lang="en-US" sz="2200" dirty="0"/>
              <a:t>or more completed </a:t>
            </a:r>
            <a:r>
              <a:rPr lang="en-US" sz="2200" dirty="0" smtClean="0"/>
              <a:t>credits/semester)</a:t>
            </a:r>
            <a:endParaRPr lang="en-US" sz="2200" dirty="0"/>
          </a:p>
          <a:p>
            <a:pPr fontAlgn="base"/>
            <a:r>
              <a:rPr lang="en-US" sz="2200" dirty="0"/>
              <a:t> </a:t>
            </a:r>
          </a:p>
          <a:p>
            <a:pPr fontAlgn="base"/>
            <a:r>
              <a:rPr lang="en-US" sz="2200" b="1" dirty="0" smtClean="0"/>
              <a:t>Be </a:t>
            </a:r>
            <a:r>
              <a:rPr lang="en-US" sz="2200" b="1" dirty="0"/>
              <a:t>a full-time </a:t>
            </a:r>
            <a:r>
              <a:rPr lang="en-US" sz="2200" b="1" dirty="0" smtClean="0"/>
              <a:t>student</a:t>
            </a:r>
          </a:p>
          <a:p>
            <a:pPr fontAlgn="base"/>
            <a:endParaRPr lang="en-US" sz="2200" dirty="0" smtClean="0"/>
          </a:p>
          <a:p>
            <a:pPr fontAlgn="base"/>
            <a:r>
              <a:rPr lang="en-US" sz="2200" dirty="0"/>
              <a:t>H</a:t>
            </a:r>
            <a:r>
              <a:rPr lang="en-US" sz="2200" dirty="0" smtClean="0"/>
              <a:t>ave </a:t>
            </a:r>
            <a:r>
              <a:rPr lang="en-US" sz="2200" dirty="0"/>
              <a:t>and maintain a </a:t>
            </a:r>
            <a:r>
              <a:rPr lang="en-US" sz="2200" b="1" dirty="0"/>
              <a:t>cumulative GPA of </a:t>
            </a:r>
            <a:r>
              <a:rPr lang="en-US" sz="2200" b="1" dirty="0" smtClean="0"/>
              <a:t>2.50</a:t>
            </a:r>
            <a:endParaRPr lang="en-US" sz="2200" dirty="0"/>
          </a:p>
          <a:p>
            <a:pPr fontAlgn="base"/>
            <a:r>
              <a:rPr lang="en-US" sz="2200" dirty="0"/>
              <a:t> </a:t>
            </a:r>
          </a:p>
          <a:p>
            <a:pPr fontAlgn="base"/>
            <a:r>
              <a:rPr lang="en-US" sz="2200" b="1" dirty="0" smtClean="0"/>
              <a:t>Student </a:t>
            </a:r>
            <a:r>
              <a:rPr lang="en-US" sz="2200" b="1" dirty="0"/>
              <a:t>conduct records </a:t>
            </a:r>
            <a:r>
              <a:rPr lang="en-US" sz="2200" b="1" dirty="0" smtClean="0"/>
              <a:t>are </a:t>
            </a:r>
            <a:r>
              <a:rPr lang="en-US" sz="2200" b="1" dirty="0"/>
              <a:t>reviewed</a:t>
            </a:r>
            <a:r>
              <a:rPr lang="en-US" sz="2200" dirty="0"/>
              <a:t> </a:t>
            </a:r>
            <a:r>
              <a:rPr lang="en-US" sz="2200" dirty="0" smtClean="0"/>
              <a:t>and any </a:t>
            </a:r>
            <a:r>
              <a:rPr lang="en-US" sz="2200" dirty="0"/>
              <a:t>policy violations or failure to complete meetings and/or sanctions could impact </a:t>
            </a:r>
            <a:r>
              <a:rPr lang="en-US" sz="2200" dirty="0" smtClean="0"/>
              <a:t>candidacy </a:t>
            </a:r>
            <a:r>
              <a:rPr lang="en-US" sz="2200" dirty="0"/>
              <a:t>for the CA or RA </a:t>
            </a:r>
            <a:r>
              <a:rPr lang="en-US" sz="2200" dirty="0" smtClean="0"/>
              <a:t>position</a:t>
            </a:r>
            <a:r>
              <a:rPr lang="en-US" sz="2200" dirty="0"/>
              <a:t> </a:t>
            </a:r>
            <a:endParaRPr lang="en-US" sz="2200" dirty="0" smtClean="0"/>
          </a:p>
          <a:p>
            <a:pPr fontAlgn="base"/>
            <a:endParaRPr lang="en-US" sz="2200" dirty="0"/>
          </a:p>
          <a:p>
            <a:pPr fontAlgn="base"/>
            <a:r>
              <a:rPr lang="en-US" sz="2200" b="1" dirty="0"/>
              <a:t>Successful completion of a background investigation</a:t>
            </a:r>
            <a:endParaRPr lang="en-US" sz="2200" dirty="0"/>
          </a:p>
          <a:p>
            <a:pPr fontAlgn="base"/>
            <a:endParaRPr lang="en-US" sz="2200" dirty="0"/>
          </a:p>
          <a:p>
            <a:endParaRPr lang="en-US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52" y="1841798"/>
            <a:ext cx="2116248" cy="15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00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788" y="253065"/>
            <a:ext cx="8251825" cy="716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Disclosure of Employment Form 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788" y="1145309"/>
            <a:ext cx="8251825" cy="4738133"/>
          </a:xfrm>
        </p:spPr>
        <p:txBody>
          <a:bodyPr>
            <a:noAutofit/>
          </a:bodyPr>
          <a:lstStyle/>
          <a:p>
            <a:pPr fontAlgn="base"/>
            <a:r>
              <a:rPr lang="en-US" sz="2200" b="1" dirty="0" smtClean="0"/>
              <a:t>May </a:t>
            </a:r>
            <a:r>
              <a:rPr lang="en-US" sz="2200" b="1" dirty="0"/>
              <a:t>not hold any other assistantship, campus leadership </a:t>
            </a:r>
            <a:r>
              <a:rPr lang="en-US" sz="2200" b="1" dirty="0" smtClean="0"/>
              <a:t>position or </a:t>
            </a:r>
            <a:r>
              <a:rPr lang="en-US" sz="2200" b="1" dirty="0"/>
              <a:t>other employment including work-study</a:t>
            </a:r>
            <a:r>
              <a:rPr lang="en-US" sz="2200" dirty="0"/>
              <a:t> either within or outside </a:t>
            </a:r>
            <a:r>
              <a:rPr lang="en-US" sz="2200" dirty="0" smtClean="0"/>
              <a:t>UGA </a:t>
            </a:r>
            <a:r>
              <a:rPr lang="en-US" sz="2200" dirty="0"/>
              <a:t> </a:t>
            </a:r>
          </a:p>
          <a:p>
            <a:pPr fontAlgn="base"/>
            <a:endParaRPr lang="en-US" sz="2200" dirty="0" smtClean="0"/>
          </a:p>
          <a:p>
            <a:pPr fontAlgn="base"/>
            <a:r>
              <a:rPr lang="en-US" sz="2200" b="1" dirty="0" smtClean="0"/>
              <a:t>Full academic </a:t>
            </a:r>
            <a:r>
              <a:rPr lang="en-US" sz="2200" b="1" dirty="0"/>
              <a:t>year </a:t>
            </a:r>
            <a:r>
              <a:rPr lang="en-US" sz="2200" b="1" dirty="0" smtClean="0"/>
              <a:t>commitment</a:t>
            </a:r>
            <a:r>
              <a:rPr lang="en-US" sz="2200" dirty="0"/>
              <a:t> </a:t>
            </a:r>
            <a:endParaRPr lang="en-US" sz="2200" dirty="0" smtClean="0"/>
          </a:p>
          <a:p>
            <a:pPr fontAlgn="base"/>
            <a:r>
              <a:rPr lang="en-US" sz="2000" dirty="0" smtClean="0"/>
              <a:t>Cannot have current </a:t>
            </a:r>
            <a:r>
              <a:rPr lang="en-US" sz="2000" dirty="0"/>
              <a:t>plans that could interrupt employment (i.e. mid-year graduation, study abroad, intentions to transfer universities, etc</a:t>
            </a:r>
            <a:r>
              <a:rPr lang="en-US" sz="2000" dirty="0" smtClean="0"/>
              <a:t>.)</a:t>
            </a:r>
            <a:r>
              <a:rPr lang="en-US" sz="2000" dirty="0"/>
              <a:t> </a:t>
            </a:r>
            <a:endParaRPr lang="en-US" sz="2000" dirty="0" smtClean="0"/>
          </a:p>
          <a:p>
            <a:pPr fontAlgn="base"/>
            <a:endParaRPr lang="en-US" sz="2200" dirty="0"/>
          </a:p>
          <a:p>
            <a:pPr fontAlgn="base"/>
            <a:r>
              <a:rPr lang="en-US" sz="2200" b="1" dirty="0"/>
              <a:t>Must obtain prior approval from </a:t>
            </a:r>
            <a:r>
              <a:rPr lang="en-US" sz="2200" b="1" dirty="0" smtClean="0"/>
              <a:t>supervisor </a:t>
            </a:r>
            <a:r>
              <a:rPr lang="en-US" sz="2200" b="1" dirty="0"/>
              <a:t>for </a:t>
            </a:r>
            <a:r>
              <a:rPr lang="en-US" sz="2200" b="1" dirty="0" smtClean="0"/>
              <a:t>extracurricular </a:t>
            </a:r>
            <a:r>
              <a:rPr lang="en-US" sz="2200" b="1" dirty="0"/>
              <a:t>activities</a:t>
            </a:r>
            <a:r>
              <a:rPr lang="en-US" sz="2200" dirty="0"/>
              <a:t> </a:t>
            </a:r>
            <a:r>
              <a:rPr lang="en-US" sz="2200" dirty="0" smtClean="0"/>
              <a:t>and </a:t>
            </a:r>
            <a:r>
              <a:rPr lang="en-US" sz="2200" dirty="0"/>
              <a:t>other time </a:t>
            </a:r>
            <a:r>
              <a:rPr lang="en-US" sz="2200" dirty="0" smtClean="0"/>
              <a:t>commitments</a:t>
            </a:r>
            <a:r>
              <a:rPr lang="en-US" sz="2200" dirty="0"/>
              <a:t> </a:t>
            </a:r>
            <a:endParaRPr lang="en-US" sz="2200" dirty="0" smtClean="0"/>
          </a:p>
          <a:p>
            <a:pPr fontAlgn="base"/>
            <a:endParaRPr lang="en-US" sz="2200" dirty="0"/>
          </a:p>
          <a:p>
            <a:pPr fontAlgn="base"/>
            <a:r>
              <a:rPr lang="en-US" sz="2200" b="1" dirty="0" smtClean="0"/>
              <a:t>The </a:t>
            </a:r>
            <a:r>
              <a:rPr lang="en-US" sz="2200" b="1" dirty="0"/>
              <a:t>CA-RA position is prioritized over other commitments except </a:t>
            </a:r>
            <a:r>
              <a:rPr lang="en-US" sz="2200" b="1" dirty="0" smtClean="0"/>
              <a:t>academics</a:t>
            </a:r>
            <a:r>
              <a:rPr lang="en-US" sz="2200" b="1" dirty="0"/>
              <a:t> 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1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788" y="369115"/>
            <a:ext cx="8251825" cy="716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Disclosure of Employment Form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788" y="1171574"/>
            <a:ext cx="8251825" cy="4711868"/>
          </a:xfrm>
        </p:spPr>
        <p:txBody>
          <a:bodyPr>
            <a:normAutofit/>
          </a:bodyPr>
          <a:lstStyle/>
          <a:p>
            <a:pPr fontAlgn="base"/>
            <a:r>
              <a:rPr lang="en-US" sz="2200" b="1" dirty="0" smtClean="0"/>
              <a:t>Non-traditional </a:t>
            </a:r>
            <a:r>
              <a:rPr lang="en-US" sz="2200" b="1" dirty="0"/>
              <a:t>hours including weekend </a:t>
            </a:r>
            <a:endParaRPr lang="en-US" sz="2200" b="1" dirty="0" smtClean="0"/>
          </a:p>
          <a:p>
            <a:pPr fontAlgn="base"/>
            <a:r>
              <a:rPr lang="en-US" sz="2200" b="1" dirty="0" smtClean="0"/>
              <a:t>and </a:t>
            </a:r>
            <a:r>
              <a:rPr lang="en-US" sz="2200" b="1" dirty="0"/>
              <a:t>evening </a:t>
            </a:r>
            <a:r>
              <a:rPr lang="en-US" sz="2200" b="1" dirty="0" smtClean="0"/>
              <a:t>commitments</a:t>
            </a:r>
            <a:r>
              <a:rPr lang="en-US" sz="2200" dirty="0"/>
              <a:t> </a:t>
            </a:r>
            <a:endParaRPr lang="en-US" sz="2200" dirty="0" smtClean="0"/>
          </a:p>
          <a:p>
            <a:pPr fontAlgn="base"/>
            <a:endParaRPr lang="en-US" sz="2200" dirty="0"/>
          </a:p>
          <a:p>
            <a:pPr fontAlgn="base"/>
            <a:endParaRPr lang="en-US" sz="2200" dirty="0"/>
          </a:p>
          <a:p>
            <a:pPr fontAlgn="base"/>
            <a:r>
              <a:rPr lang="en-US" sz="2200" dirty="0"/>
              <a:t> </a:t>
            </a:r>
          </a:p>
          <a:p>
            <a:r>
              <a:rPr lang="en-US" sz="2200" b="1" dirty="0" smtClean="0"/>
              <a:t>Supervisors </a:t>
            </a:r>
            <a:r>
              <a:rPr lang="en-US" sz="2200" b="1" dirty="0"/>
              <a:t>may assign other related duties </a:t>
            </a:r>
            <a:r>
              <a:rPr lang="en-US" sz="2200" dirty="0"/>
              <a:t>based on special circumstances, i.e. emergencies, crisis, staffing shortages, etc.</a:t>
            </a:r>
            <a:r>
              <a:rPr lang="en-US" sz="2400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r>
              <a:rPr lang="en-US" sz="2200" b="1" dirty="0" smtClean="0"/>
              <a:t>CA-RAs </a:t>
            </a:r>
            <a:r>
              <a:rPr lang="en-US" sz="2200" b="1" smtClean="0"/>
              <a:t>do not choose </a:t>
            </a:r>
            <a:r>
              <a:rPr lang="en-US" sz="2200" b="1" dirty="0" smtClean="0"/>
              <a:t>their </a:t>
            </a:r>
            <a:r>
              <a:rPr lang="en-US" sz="2200" b="1" dirty="0"/>
              <a:t>community and/or building placement.</a:t>
            </a:r>
            <a:r>
              <a:rPr lang="en-US" sz="2200" dirty="0"/>
              <a:t> The CA-RA staff are hired for University Housing, not a specific residential </a:t>
            </a:r>
            <a:r>
              <a:rPr lang="en-US" sz="2200" dirty="0" smtClean="0"/>
              <a:t>community</a:t>
            </a:r>
            <a:r>
              <a:rPr lang="en-US" sz="2200" dirty="0"/>
              <a:t> </a:t>
            </a:r>
          </a:p>
          <a:p>
            <a:endParaRPr lang="en-US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88" y="989045"/>
            <a:ext cx="1875712" cy="184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46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788" y="283450"/>
            <a:ext cx="8251825" cy="716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Disclosure of Employment Form 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788" y="877078"/>
            <a:ext cx="8358641" cy="5150498"/>
          </a:xfrm>
        </p:spPr>
        <p:txBody>
          <a:bodyPr>
            <a:noAutofit/>
          </a:bodyPr>
          <a:lstStyle/>
          <a:p>
            <a:pPr fontAlgn="base"/>
            <a:r>
              <a:rPr lang="en-US" sz="2200" b="1" dirty="0" smtClean="0"/>
              <a:t>Return early from summer and breaks for fall, winter and online training</a:t>
            </a:r>
          </a:p>
          <a:p>
            <a:pPr fontAlgn="base"/>
            <a:endParaRPr lang="en-US" sz="2200" b="1" dirty="0"/>
          </a:p>
          <a:p>
            <a:pPr fontAlgn="base"/>
            <a:r>
              <a:rPr lang="en-US" sz="2200" b="1" dirty="0" smtClean="0"/>
              <a:t>New </a:t>
            </a:r>
            <a:r>
              <a:rPr lang="en-US" sz="2200" b="1" dirty="0"/>
              <a:t>CA-RA staff </a:t>
            </a:r>
            <a:r>
              <a:rPr lang="en-US" sz="2200" b="1" dirty="0" smtClean="0"/>
              <a:t>attend weekly </a:t>
            </a:r>
            <a:r>
              <a:rPr lang="en-US" sz="2200" b="1" dirty="0"/>
              <a:t>training seminars in their first full semester of </a:t>
            </a:r>
            <a:r>
              <a:rPr lang="en-US" sz="2200" b="1" dirty="0" smtClean="0"/>
              <a:t>work</a:t>
            </a:r>
          </a:p>
          <a:p>
            <a:pPr fontAlgn="base"/>
            <a:endParaRPr lang="en-US" sz="2200" b="1" dirty="0"/>
          </a:p>
          <a:p>
            <a:pPr fontAlgn="base"/>
            <a:r>
              <a:rPr lang="en-US" sz="2200" b="1" dirty="0" smtClean="0"/>
              <a:t>Weekly team meetings are held Wednesdays 8 p.m. – 10 p.m.</a:t>
            </a:r>
            <a:endParaRPr lang="en-US" sz="2200" b="1" dirty="0"/>
          </a:p>
          <a:p>
            <a:pPr fontAlgn="base"/>
            <a:r>
              <a:rPr lang="en-US" sz="2200" dirty="0"/>
              <a:t> </a:t>
            </a:r>
            <a:endParaRPr lang="en-US" sz="2200" dirty="0" smtClean="0"/>
          </a:p>
          <a:p>
            <a:pPr fontAlgn="base"/>
            <a:r>
              <a:rPr lang="en-US" sz="2200" b="1" dirty="0" smtClean="0"/>
              <a:t>			Support diversity</a:t>
            </a:r>
            <a:r>
              <a:rPr lang="en-US" sz="2200" b="1" dirty="0"/>
              <a:t> awareness </a:t>
            </a:r>
            <a:r>
              <a:rPr lang="en-US" sz="2200" b="1" dirty="0" smtClean="0"/>
              <a:t>creating </a:t>
            </a:r>
            <a:r>
              <a:rPr lang="en-US" sz="2200" b="1" dirty="0"/>
              <a:t>a </a:t>
            </a:r>
            <a:r>
              <a:rPr lang="en-US" sz="2200" b="1" dirty="0" smtClean="0"/>
              <a:t>			culture </a:t>
            </a:r>
            <a:r>
              <a:rPr lang="en-US" sz="2200" b="1" dirty="0"/>
              <a:t>of </a:t>
            </a:r>
            <a:r>
              <a:rPr lang="en-US" sz="2200" b="1" dirty="0" smtClean="0"/>
              <a:t>inclusion.</a:t>
            </a:r>
            <a:r>
              <a:rPr lang="en-US" sz="2200" dirty="0"/>
              <a:t> </a:t>
            </a:r>
            <a:r>
              <a:rPr lang="en-US" sz="2200" dirty="0" smtClean="0"/>
              <a:t>Actively support all			residents, promote inclusive </a:t>
            </a:r>
            <a:r>
              <a:rPr lang="en-US" sz="2200" dirty="0"/>
              <a:t>	</a:t>
            </a:r>
            <a:r>
              <a:rPr lang="en-US" sz="2200" dirty="0" smtClean="0"/>
              <a:t>				programming</a:t>
            </a:r>
            <a:r>
              <a:rPr lang="en-US" sz="2200" dirty="0"/>
              <a:t> </a:t>
            </a:r>
            <a:r>
              <a:rPr lang="en-US" sz="2200" dirty="0" smtClean="0"/>
              <a:t>and educate </a:t>
            </a:r>
            <a:r>
              <a:rPr lang="en-US" sz="2200" dirty="0"/>
              <a:t>others about 	</a:t>
            </a:r>
            <a:r>
              <a:rPr lang="en-US" sz="2200" dirty="0" smtClean="0"/>
              <a:t>		respect.</a:t>
            </a:r>
            <a:endParaRPr lang="en-US" sz="2200" dirty="0"/>
          </a:p>
          <a:p>
            <a:pPr fontAlgn="base"/>
            <a:endParaRPr lang="en-US" sz="2200" dirty="0" smtClean="0"/>
          </a:p>
          <a:p>
            <a:pPr fontAlgn="base"/>
            <a:r>
              <a:rPr lang="en-US" sz="2200" dirty="0" smtClean="0"/>
              <a:t>May not serve as a puppy raiser nor an alternate puppy raiser.</a:t>
            </a:r>
            <a:endParaRPr lang="en-US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" y="3452327"/>
            <a:ext cx="2601652" cy="195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Overview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Mission </a:t>
            </a:r>
            <a:r>
              <a:rPr lang="en-US" sz="2000" dirty="0" smtClean="0"/>
              <a:t>statement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Overview of positions</a:t>
            </a:r>
          </a:p>
          <a:p>
            <a:r>
              <a:rPr lang="en-US" sz="2000" dirty="0"/>
              <a:t>	- Position descriptions</a:t>
            </a:r>
          </a:p>
          <a:p>
            <a:r>
              <a:rPr lang="en-US" sz="2000" dirty="0"/>
              <a:t>	- Position </a:t>
            </a:r>
            <a:r>
              <a:rPr lang="en-US" sz="2000" dirty="0" smtClean="0"/>
              <a:t>compensation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What are we looking for?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Overview </a:t>
            </a:r>
            <a:r>
              <a:rPr lang="en-US" sz="2000" dirty="0"/>
              <a:t>of </a:t>
            </a:r>
            <a:r>
              <a:rPr lang="en-US" sz="2000" dirty="0" smtClean="0"/>
              <a:t>selection process</a:t>
            </a:r>
            <a:endParaRPr lang="en-US" sz="2000" dirty="0"/>
          </a:p>
          <a:p>
            <a:r>
              <a:rPr lang="en-US" sz="2000" dirty="0"/>
              <a:t>	- Application p</a:t>
            </a:r>
            <a:r>
              <a:rPr lang="en-US" sz="2000" dirty="0" smtClean="0"/>
              <a:t>rocess</a:t>
            </a:r>
            <a:endParaRPr lang="en-US" sz="2000" dirty="0"/>
          </a:p>
          <a:p>
            <a:r>
              <a:rPr lang="en-US" sz="2000" dirty="0"/>
              <a:t>	- Application </a:t>
            </a:r>
            <a:r>
              <a:rPr lang="en-US" sz="2000" dirty="0" smtClean="0"/>
              <a:t>review</a:t>
            </a:r>
            <a:endParaRPr lang="en-US" sz="2000" dirty="0"/>
          </a:p>
          <a:p>
            <a:r>
              <a:rPr lang="en-US" sz="2000" dirty="0"/>
              <a:t>	</a:t>
            </a:r>
            <a:r>
              <a:rPr lang="en-US" sz="2000" dirty="0" smtClean="0"/>
              <a:t>- Disclosure </a:t>
            </a:r>
            <a:r>
              <a:rPr lang="en-US" sz="2000" dirty="0"/>
              <a:t>of </a:t>
            </a:r>
            <a:r>
              <a:rPr lang="en-US" sz="2000" dirty="0" smtClean="0"/>
              <a:t>employment form</a:t>
            </a:r>
            <a:endParaRPr lang="en-US" sz="2000" dirty="0"/>
          </a:p>
          <a:p>
            <a:r>
              <a:rPr lang="en-US" sz="2000" dirty="0"/>
              <a:t>	- Interviews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Final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Returning resident room sign-up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CA-RA panel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49" y="391885"/>
            <a:ext cx="4189283" cy="31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4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Disclosure of Employment Form 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788" y="1171575"/>
            <a:ext cx="8251825" cy="4711867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CA-RAs are role models </a:t>
            </a:r>
            <a:r>
              <a:rPr lang="en-US" sz="2200" dirty="0"/>
              <a:t>regarding alcohol and other drugs. </a:t>
            </a:r>
            <a:r>
              <a:rPr lang="en-US" sz="2200" b="1" dirty="0" smtClean="0"/>
              <a:t>Do not </a:t>
            </a:r>
            <a:r>
              <a:rPr lang="en-US" sz="2200" b="1" dirty="0"/>
              <a:t>use alcohol if </a:t>
            </a:r>
            <a:r>
              <a:rPr lang="en-US" sz="2200" b="1" dirty="0" smtClean="0"/>
              <a:t>under </a:t>
            </a:r>
            <a:r>
              <a:rPr lang="en-US" sz="2200" b="1" dirty="0"/>
              <a:t>the age of 21 and </a:t>
            </a:r>
            <a:r>
              <a:rPr lang="en-US" sz="2200" b="1" dirty="0" smtClean="0"/>
              <a:t>do not </a:t>
            </a:r>
            <a:r>
              <a:rPr lang="en-US" sz="2200" b="1" dirty="0"/>
              <a:t>use illegal drugs or misuse legal </a:t>
            </a:r>
            <a:r>
              <a:rPr lang="en-US" sz="2200" b="1" dirty="0" smtClean="0"/>
              <a:t>drugs.</a:t>
            </a:r>
          </a:p>
          <a:p>
            <a:endParaRPr lang="en-US" sz="2200" b="1" dirty="0" smtClean="0"/>
          </a:p>
          <a:p>
            <a:pPr fontAlgn="base">
              <a:spcAft>
                <a:spcPts val="1200"/>
              </a:spcAft>
            </a:pPr>
            <a:r>
              <a:rPr lang="en-US" sz="2200" b="1" dirty="0" smtClean="0"/>
              <a:t>The </a:t>
            </a:r>
            <a:r>
              <a:rPr lang="en-US" sz="2200" b="1" dirty="0"/>
              <a:t>CA-RA selection process is independent of the University Housing room sign-up </a:t>
            </a:r>
            <a:r>
              <a:rPr lang="en-US" sz="2200" b="1" dirty="0" smtClean="0"/>
              <a:t>process.</a:t>
            </a:r>
            <a:r>
              <a:rPr lang="en-US" sz="2200" dirty="0"/>
              <a:t> </a:t>
            </a:r>
            <a:r>
              <a:rPr lang="en-US" dirty="0"/>
              <a:t> 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If you desire to live on campus next year, whether or not you are selected to be a CA or RA, you must follow instructions for returning resident room sign-up </a:t>
            </a:r>
            <a:r>
              <a:rPr lang="en-US" sz="1900" dirty="0" smtClean="0"/>
              <a:t>2021.</a:t>
            </a:r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If </a:t>
            </a:r>
            <a:r>
              <a:rPr lang="en-US" sz="1900" dirty="0" smtClean="0"/>
              <a:t>you are offered </a:t>
            </a:r>
            <a:r>
              <a:rPr lang="en-US" sz="1900" dirty="0"/>
              <a:t>and accept a </a:t>
            </a:r>
            <a:r>
              <a:rPr lang="en-US" sz="1900" dirty="0" smtClean="0"/>
              <a:t>position, any </a:t>
            </a:r>
            <a:r>
              <a:rPr lang="en-US" sz="1900" dirty="0"/>
              <a:t>funds </a:t>
            </a:r>
            <a:r>
              <a:rPr lang="en-US" sz="1900" dirty="0" smtClean="0"/>
              <a:t>paid </a:t>
            </a:r>
            <a:r>
              <a:rPr lang="en-US" sz="1900" dirty="0"/>
              <a:t>for room sign-up are credited </a:t>
            </a:r>
            <a:r>
              <a:rPr lang="en-US" sz="1900" dirty="0" smtClean="0"/>
              <a:t>back to </a:t>
            </a:r>
            <a:r>
              <a:rPr lang="en-US" sz="1900" dirty="0"/>
              <a:t>your student </a:t>
            </a:r>
            <a:r>
              <a:rPr lang="en-US" sz="1900" dirty="0" smtClean="0"/>
              <a:t>account.</a:t>
            </a:r>
            <a:endParaRPr lang="en-US" sz="1900" dirty="0"/>
          </a:p>
          <a:p>
            <a:pPr marL="1028700" lvl="1" indent="-342900"/>
            <a:endParaRPr lang="en-US" sz="1900" dirty="0"/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1900" dirty="0" smtClean="0"/>
              <a:t>If you are offered </a:t>
            </a:r>
            <a:r>
              <a:rPr lang="en-US" sz="1900" dirty="0"/>
              <a:t>and decline </a:t>
            </a:r>
            <a:r>
              <a:rPr lang="en-US" sz="1900" dirty="0" smtClean="0"/>
              <a:t>a position </a:t>
            </a:r>
            <a:r>
              <a:rPr lang="en-US" sz="1900" i="1" u="sng" dirty="0"/>
              <a:t>or</a:t>
            </a:r>
            <a:r>
              <a:rPr lang="en-US" sz="1900" dirty="0"/>
              <a:t> if </a:t>
            </a:r>
            <a:r>
              <a:rPr lang="en-US" sz="1900" dirty="0" smtClean="0"/>
              <a:t>you are not </a:t>
            </a:r>
            <a:r>
              <a:rPr lang="en-US" sz="1900" dirty="0"/>
              <a:t>offered a </a:t>
            </a:r>
            <a:r>
              <a:rPr lang="en-US" sz="1900" dirty="0" smtClean="0"/>
              <a:t>position the room sign-up rules apply, and you will forfeit </a:t>
            </a:r>
            <a:r>
              <a:rPr lang="en-US" sz="1900" dirty="0"/>
              <a:t>any funds </a:t>
            </a:r>
            <a:r>
              <a:rPr lang="en-US" sz="1900" dirty="0" smtClean="0"/>
              <a:t>paid if you decide </a:t>
            </a:r>
            <a:r>
              <a:rPr lang="en-US" sz="1900" dirty="0"/>
              <a:t>to live off </a:t>
            </a:r>
            <a:r>
              <a:rPr lang="en-US" sz="1900" dirty="0" smtClean="0"/>
              <a:t>campus.</a:t>
            </a:r>
            <a:endParaRPr lang="en-US" sz="1900" dirty="0"/>
          </a:p>
          <a:p>
            <a:pPr fontAlgn="base"/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33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Interviews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32901" y="1339274"/>
            <a:ext cx="7814199" cy="451782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Held the 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week in February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CA interviews and RA interviews </a:t>
            </a:r>
            <a:endParaRPr lang="en-US" sz="2200" dirty="0"/>
          </a:p>
          <a:p>
            <a:r>
              <a:rPr lang="en-US" sz="2200" dirty="0" smtClean="0"/>
              <a:t>    </a:t>
            </a:r>
            <a:r>
              <a:rPr lang="en-US" sz="2200" b="1" u="sng" dirty="0" smtClean="0"/>
              <a:t>are separate interviews.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2 RPS team members will interview each applicant.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Interviews are 30 minutes.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Interviews are currently scheduled to be held virtually.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If you are not present or are late to your selected interview, it will not be rescheduled.</a:t>
            </a:r>
            <a:endParaRPr lang="en-US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67" y="1099418"/>
            <a:ext cx="2948733" cy="19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26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Tips for the Interview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582" y="1349341"/>
            <a:ext cx="8088518" cy="441805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Consider your setting for a virtual interview.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Make sure that the video and speakers are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working, and you can hear and be heard.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Appropriate attire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Research the position and university Housing:</a:t>
            </a:r>
          </a:p>
          <a:p>
            <a:pPr marL="971550" lvl="1" indent="-285750"/>
            <a:r>
              <a:rPr lang="en-US" sz="2000" dirty="0" smtClean="0"/>
              <a:t>Use your current CAs and/or RAs as a resource</a:t>
            </a:r>
          </a:p>
          <a:p>
            <a:pPr marL="971550" lvl="1" indent="-285750"/>
            <a:r>
              <a:rPr lang="en-US" sz="2000" dirty="0" smtClean="0"/>
              <a:t>Familiarize yourself with the position description</a:t>
            </a:r>
          </a:p>
          <a:p>
            <a:pPr marL="971550" lvl="1" indent="-285750"/>
            <a:r>
              <a:rPr lang="en-US" sz="2000" dirty="0" smtClean="0"/>
              <a:t>Have an understanding of University Housing’s mission</a:t>
            </a:r>
          </a:p>
          <a:p>
            <a:pPr marL="971550" lvl="1" indent="-285750"/>
            <a:r>
              <a:rPr lang="en-US" sz="2000" dirty="0" smtClean="0"/>
              <a:t>Know why you want the position</a:t>
            </a:r>
          </a:p>
          <a:p>
            <a:pPr marL="971550" lvl="1" indent="-285750"/>
            <a:r>
              <a:rPr lang="en-US" sz="2000" dirty="0" smtClean="0"/>
              <a:t>Know why you would be good for this position</a:t>
            </a:r>
          </a:p>
          <a:p>
            <a:pPr marL="971550" lvl="1" indent="-285750"/>
            <a:r>
              <a:rPr lang="en-US" sz="2000" dirty="0" smtClean="0"/>
              <a:t>Know what skills you can bring to the position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91" y="1349341"/>
            <a:ext cx="2580409" cy="1720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4884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Final Phase: Selection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Applicants will be sent an email on Tuesday, February 9, 2021 notifying them if they were selected as candidates for our final phase of selection.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Candidate applications will be reviewed and the UH team will make final decisions.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Decision emails sent on Tuesday, March 2, 2021.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Accept/Declines due on Monday, </a:t>
            </a:r>
            <a:r>
              <a:rPr lang="en-US" sz="2000" smtClean="0"/>
              <a:t>March 8, </a:t>
            </a:r>
            <a:r>
              <a:rPr lang="en-US" sz="2000" dirty="0" smtClean="0"/>
              <a:t>2021.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Everyone selected as a CA and RA for Fall 2021 must attend Spring Orientation on Sunday, March 28, 2021 4 p.m. – 7:30 p.m. </a:t>
            </a:r>
            <a:endParaRPr lang="en-US" sz="2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5" name="Picture 4" descr="Job Offer - New Job | Drawing of a job offer, job offer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91" y="2789380"/>
            <a:ext cx="1805709" cy="180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1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582" y="389958"/>
            <a:ext cx="8251825" cy="716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Other Important Information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788" y="1171574"/>
            <a:ext cx="8251825" cy="465657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/>
              <a:t>Thrive CAs &amp; RAs (Formerly Freshman College):</a:t>
            </a:r>
          </a:p>
          <a:p>
            <a:pPr marL="1028700" lvl="1" indent="-342900"/>
            <a:r>
              <a:rPr lang="en-US" sz="2200" dirty="0" smtClean="0"/>
              <a:t>Mark on Disclosure of Employment Form if interested</a:t>
            </a:r>
          </a:p>
          <a:p>
            <a:pPr marL="1028700" lvl="1" indent="-342900"/>
            <a:r>
              <a:rPr lang="en-US" sz="2200" dirty="0" smtClean="0"/>
              <a:t>Training begins late June 2021</a:t>
            </a:r>
          </a:p>
          <a:p>
            <a:pPr marL="1028700" lvl="1" indent="-342900"/>
            <a:r>
              <a:rPr lang="en-US" sz="2200" dirty="0" smtClean="0"/>
              <a:t>Held in Russell Hall </a:t>
            </a:r>
          </a:p>
          <a:p>
            <a:pPr marL="1028700" lvl="1" indent="-342900"/>
            <a:r>
              <a:rPr lang="en-US" sz="2200" dirty="0" smtClean="0"/>
              <a:t>Training held from 12 p.m. – 5 p.m. each day</a:t>
            </a:r>
          </a:p>
          <a:p>
            <a:pPr marL="1028700" lvl="1" indent="-342900"/>
            <a:r>
              <a:rPr lang="en-US" sz="2200" dirty="0" smtClean="0"/>
              <a:t>If taking summer classes during1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session, they must be morning classes.</a:t>
            </a:r>
          </a:p>
          <a:p>
            <a:pPr marL="1028700" lvl="1" indent="-342900"/>
            <a:endParaRPr lang="en-US" sz="2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b="1" dirty="0" smtClean="0"/>
              <a:t>Fall training Tentative Dates: </a:t>
            </a:r>
            <a:r>
              <a:rPr lang="en-US" sz="2200" i="1" dirty="0"/>
              <a:t>required for all </a:t>
            </a:r>
            <a:r>
              <a:rPr lang="en-US" sz="2200" i="1" dirty="0" smtClean="0"/>
              <a:t>staff</a:t>
            </a:r>
          </a:p>
          <a:p>
            <a:pPr marL="857250" lvl="1" indent="-171450"/>
            <a:r>
              <a:rPr lang="en-US" sz="2200" dirty="0" smtClean="0"/>
              <a:t>  Training begins Monday, August 2, 2021 at 8 a.m. </a:t>
            </a:r>
          </a:p>
          <a:p>
            <a:pPr marL="857250" lvl="1" indent="-171450"/>
            <a:r>
              <a:rPr lang="en-US" sz="2200" dirty="0" smtClean="0"/>
              <a:t>  Move in Sunday, August 1, 2021 2 - 5 p.m.</a:t>
            </a:r>
          </a:p>
          <a:p>
            <a:pPr marL="857250" lvl="1" indent="-171450"/>
            <a:r>
              <a:rPr lang="en-US" sz="2200" i="1" dirty="0"/>
              <a:t> </a:t>
            </a:r>
            <a:r>
              <a:rPr lang="en-US" sz="2200" i="1" dirty="0" smtClean="0"/>
              <a:t> Please remember as you make summer plans!</a:t>
            </a:r>
          </a:p>
          <a:p>
            <a:endParaRPr lang="en-US" sz="2000" b="1" i="1" dirty="0"/>
          </a:p>
          <a:p>
            <a:endParaRPr lang="en-US" sz="2000" b="1" i="1" dirty="0" smtClean="0"/>
          </a:p>
          <a:p>
            <a:pPr lvl="1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6861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Questions? Want </a:t>
            </a:r>
            <a:r>
              <a:rPr lang="en-US" dirty="0" smtClean="0"/>
              <a:t>to contact us?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58582" y="1698171"/>
            <a:ext cx="8251825" cy="35082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Kathryn  Hall 		</a:t>
            </a:r>
            <a:r>
              <a:rPr lang="en-US" sz="2400" dirty="0" smtClean="0">
                <a:hlinkClick r:id="rId2"/>
              </a:rPr>
              <a:t>kchall@uga.edu</a:t>
            </a:r>
            <a:endParaRPr lang="en-US" sz="2400" dirty="0" smtClean="0"/>
          </a:p>
          <a:p>
            <a:r>
              <a:rPr lang="en-US" sz="2400" dirty="0" smtClean="0"/>
              <a:t>Glenda Wheatley		</a:t>
            </a:r>
            <a:r>
              <a:rPr lang="en-US" sz="2400" dirty="0" smtClean="0">
                <a:hlinkClick r:id="rId3"/>
              </a:rPr>
              <a:t>gewheat@uga.edu</a:t>
            </a:r>
            <a:r>
              <a:rPr lang="en-US" sz="2400" dirty="0" smtClean="0"/>
              <a:t>    </a:t>
            </a:r>
          </a:p>
          <a:p>
            <a:r>
              <a:rPr lang="en-US" sz="2400" dirty="0" smtClean="0"/>
              <a:t>Clayton Lawing		</a:t>
            </a:r>
            <a:r>
              <a:rPr lang="en-US" sz="2400" dirty="0" smtClean="0">
                <a:hlinkClick r:id="rId4"/>
              </a:rPr>
              <a:t>Clayton.Lawing@uga.edu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www.housing.uga.edu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62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University Housing Mission Statement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University Housing provides comfortable, affordable, and secure on campus housing options in residential communities where the academic success and personal growth of residents is encouraged and supported.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19" y="2699239"/>
            <a:ext cx="3714750" cy="2476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342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61867" y="365725"/>
            <a:ext cx="8251825" cy="716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C.L.A.S.S. Advocates (CA)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094182" y="969818"/>
            <a:ext cx="5616431" cy="4930167"/>
          </a:xfrm>
        </p:spPr>
        <p:txBody>
          <a:bodyPr>
            <a:normAutofit fontScale="77500" lnSpcReduction="20000"/>
          </a:bodyPr>
          <a:lstStyle/>
          <a:p>
            <a:endParaRPr lang="en-US" sz="2000" b="1" dirty="0" smtClean="0"/>
          </a:p>
          <a:p>
            <a:pPr algn="ctr"/>
            <a:r>
              <a:rPr lang="en-US" sz="2800" b="1" dirty="0" smtClean="0"/>
              <a:t>Continuing the Legacy of African- American Student Success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CAs create </a:t>
            </a:r>
            <a:r>
              <a:rPr lang="en-US" sz="2600" dirty="0"/>
              <a:t>a sense of community amongst a diverse group of </a:t>
            </a:r>
            <a:r>
              <a:rPr lang="en-US" sz="2600" dirty="0" smtClean="0"/>
              <a:t>residents.</a:t>
            </a:r>
            <a:endParaRPr lang="en-US" sz="2600" b="1" dirty="0" smtClean="0"/>
          </a:p>
          <a:p>
            <a:endParaRPr lang="en-US" sz="2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CAs work to enrich the experience of African- American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CAs engage residents who are interested in multiculturalism, diversity, inclusion, and social justice – all topics around which CAs program.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CAs work toward promoting multicultural understanding among all students on campus.</a:t>
            </a:r>
            <a:endParaRPr lang="en-US" sz="2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59" y="2112267"/>
            <a:ext cx="2658423" cy="21522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652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 Position Responsibilities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788" y="1306285"/>
            <a:ext cx="8251825" cy="45253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Resident </a:t>
            </a:r>
            <a:r>
              <a:rPr lang="en-US" sz="2000" b="1" dirty="0" smtClean="0"/>
              <a:t>Engagement</a:t>
            </a:r>
          </a:p>
          <a:p>
            <a:pPr marL="971550" lvl="1" indent="-285750"/>
            <a:r>
              <a:rPr lang="en-US" sz="1800" dirty="0"/>
              <a:t>Maintain weekly interactions with residents and be accessible to residents throughout the week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Interpersonal Skills</a:t>
            </a:r>
          </a:p>
          <a:p>
            <a:pPr marL="971550" lvl="1" indent="-285750"/>
            <a:r>
              <a:rPr lang="en-US" sz="1800" dirty="0"/>
              <a:t>Mediate mild-moderate conflict among residents 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Intercultural Proficiency and </a:t>
            </a:r>
            <a:r>
              <a:rPr lang="en-US" sz="2000" b="1" dirty="0" smtClean="0"/>
              <a:t>Support</a:t>
            </a:r>
          </a:p>
          <a:p>
            <a:pPr marL="971550" lvl="1" indent="-285750"/>
            <a:r>
              <a:rPr lang="en-US" sz="1800" dirty="0"/>
              <a:t>Promote sensitivity for and appreciation of differing perspectives and </a:t>
            </a:r>
            <a:r>
              <a:rPr lang="en-US" sz="1800" dirty="0" smtClean="0"/>
              <a:t>identities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Leadership Development</a:t>
            </a:r>
          </a:p>
          <a:p>
            <a:pPr marL="971550" lvl="1" indent="-285750"/>
            <a:r>
              <a:rPr lang="en-US" sz="1800" dirty="0"/>
              <a:t>Contribute to an atmosphere of teamwork among fellow team members through delegation and mentorship </a:t>
            </a:r>
            <a:endParaRPr lang="en-US" sz="1800" dirty="0" smtClean="0"/>
          </a:p>
          <a:p>
            <a:pPr marL="971550" lvl="1" indent="-285750"/>
            <a:r>
              <a:rPr lang="en-US" sz="1800" dirty="0" smtClean="0"/>
              <a:t>Serve as a role model</a:t>
            </a:r>
            <a:endParaRPr lang="en-US" sz="1800" dirty="0"/>
          </a:p>
          <a:p>
            <a:pPr marL="971550" lvl="1" indent="-285750"/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www.housing.uga.edu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5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581" y="323248"/>
            <a:ext cx="8251825" cy="716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Resident Assistants (RA)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581" y="1040209"/>
            <a:ext cx="5441057" cy="466738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RAs live and interact with a group of 30-75 students in a residence hall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RAs promote community building and encourage academic success among residents.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RAs educate residents about campus resources.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RA responsibilities include student engagement, individual interactions, crisis management, programming and nighttime duty, and administrative tasks.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38" y="1100030"/>
            <a:ext cx="2682181" cy="40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97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582" y="258670"/>
            <a:ext cx="8251825" cy="716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RA Position Responsibilities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788" y="895740"/>
            <a:ext cx="8251825" cy="522514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Resident Engagement</a:t>
            </a:r>
          </a:p>
          <a:p>
            <a:pPr marL="971550" lvl="1" indent="-285750"/>
            <a:r>
              <a:rPr lang="en-US" sz="1900" dirty="0"/>
              <a:t>Maintain weekly interactions with residents and be accessible to residents throughout the week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Crisis Management</a:t>
            </a:r>
          </a:p>
          <a:p>
            <a:pPr marL="971550" lvl="1" indent="-285750"/>
            <a:r>
              <a:rPr lang="en-US" sz="1900" dirty="0"/>
              <a:t>Provide leadership and model appropriate behavior in a crisis situation </a:t>
            </a:r>
            <a:endParaRPr lang="en-US" sz="1900" dirty="0" smtClean="0"/>
          </a:p>
          <a:p>
            <a:pPr marL="971550" lvl="1" indent="-285750"/>
            <a:r>
              <a:rPr lang="en-US" sz="1900" dirty="0"/>
              <a:t>Confront disruptive behavior and policy violations</a:t>
            </a:r>
          </a:p>
          <a:p>
            <a:pPr marL="971550" lvl="1" indent="-285750"/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Administrative Skills</a:t>
            </a:r>
          </a:p>
          <a:p>
            <a:pPr lvl="1"/>
            <a:r>
              <a:rPr lang="en-US" sz="1900" dirty="0"/>
              <a:t>Complete </a:t>
            </a:r>
            <a:r>
              <a:rPr lang="en-US" sz="1900" dirty="0" smtClean="0"/>
              <a:t>tasks thoroughly, document incidents, report </a:t>
            </a:r>
            <a:r>
              <a:rPr lang="en-US" sz="1900" dirty="0"/>
              <a:t>facility </a:t>
            </a:r>
            <a:r>
              <a:rPr lang="en-US" sz="1900" dirty="0" smtClean="0"/>
              <a:t>concerns, complete </a:t>
            </a:r>
            <a:r>
              <a:rPr lang="en-US" sz="1900" dirty="0"/>
              <a:t>health and safety inspections </a:t>
            </a:r>
          </a:p>
          <a:p>
            <a:pPr marL="971550" lvl="1" indent="-285750"/>
            <a:endParaRPr lang="en-US" sz="2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Interpersonal Skills</a:t>
            </a:r>
          </a:p>
          <a:p>
            <a:pPr marL="971550" lvl="1" indent="-285750"/>
            <a:r>
              <a:rPr lang="en-US" sz="1900" dirty="0"/>
              <a:t>Mediate mild-moderate conflict among </a:t>
            </a:r>
            <a:r>
              <a:rPr lang="en-US" sz="1900" dirty="0" smtClean="0"/>
              <a:t>residents</a:t>
            </a:r>
          </a:p>
          <a:p>
            <a:pPr marL="971550" lvl="1" indent="-285750"/>
            <a:r>
              <a:rPr lang="en-US" sz="1900" dirty="0"/>
              <a:t>Intentional and consistent resident conversations</a:t>
            </a:r>
          </a:p>
          <a:p>
            <a:pPr marL="971550" lvl="1" indent="-285750"/>
            <a:endParaRPr lang="en-US" sz="2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Intercultural Proficiency and Support</a:t>
            </a:r>
          </a:p>
          <a:p>
            <a:pPr marL="971550" lvl="1" indent="-285750"/>
            <a:r>
              <a:rPr lang="en-US" sz="1900" dirty="0"/>
              <a:t>Promote a sensitivity for and appreciation of differing perspectives and identities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3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582" y="344142"/>
            <a:ext cx="8251825" cy="61691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CA-RA Positions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763107" y="839756"/>
            <a:ext cx="5150704" cy="508001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/>
              <a:t>Residents </a:t>
            </a:r>
          </a:p>
          <a:p>
            <a:pPr marL="1028700" lvl="1" indent="-342900"/>
            <a:r>
              <a:rPr lang="en-US" sz="2000" dirty="0" smtClean="0"/>
              <a:t>RAs: residents based upon location (i.e., floor, wing, hall)</a:t>
            </a:r>
          </a:p>
          <a:p>
            <a:pPr marL="1028700" lvl="1" indent="-342900"/>
            <a:r>
              <a:rPr lang="en-US" sz="2000" dirty="0" smtClean="0"/>
              <a:t>CAs: focus on all residents in a community</a:t>
            </a:r>
          </a:p>
          <a:p>
            <a:pPr marL="1028700" lvl="1" indent="-342900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/>
              <a:t>Break coverage</a:t>
            </a:r>
          </a:p>
          <a:p>
            <a:pPr marL="1028700" lvl="1" indent="-342900"/>
            <a:r>
              <a:rPr lang="en-US" sz="2000" dirty="0" smtClean="0"/>
              <a:t>ECV, Reed, UV, and HSC communities are open year round, so staff are expected to provide duty coverage.</a:t>
            </a:r>
          </a:p>
          <a:p>
            <a:pPr marL="1028700" lvl="1" indent="-342900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/>
              <a:t>Duty</a:t>
            </a:r>
          </a:p>
          <a:p>
            <a:pPr marL="1028700" lvl="1" indent="-342900"/>
            <a:r>
              <a:rPr lang="en-US" sz="2000" dirty="0" smtClean="0"/>
              <a:t>RAs: rounds are primarily policy and facility related</a:t>
            </a:r>
          </a:p>
          <a:p>
            <a:pPr marL="1028700" lvl="1" indent="-342900"/>
            <a:r>
              <a:rPr lang="en-US" sz="2000" dirty="0" smtClean="0"/>
              <a:t>CAs: rounds on primarily mentoring, 1-on-1 interactions, and social</a:t>
            </a:r>
          </a:p>
          <a:p>
            <a:pPr marL="1028700" lvl="1" indent="-342900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/>
              <a:t>Know and follow UGA and Housing policies</a:t>
            </a:r>
            <a:endParaRPr lang="en-US" sz="2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2" y="1998340"/>
            <a:ext cx="3257376" cy="24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2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582" y="372523"/>
            <a:ext cx="8251825" cy="7169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Position Compensation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8581" y="1171575"/>
            <a:ext cx="8251825" cy="495078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Private room in Brumby, Creswell, ECV:1516, Hill, Myers, Reed, Russell and HSC Communities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ECV </a:t>
            </a:r>
            <a:r>
              <a:rPr lang="en-US" sz="2000" i="1" dirty="0" smtClean="0"/>
              <a:t>(excluding 1516) </a:t>
            </a:r>
            <a:r>
              <a:rPr lang="en-US" sz="2000" dirty="0" smtClean="0"/>
              <a:t>RAs share a 2 bedroom, 1 bathroom apartment with another RA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UV – 1 bedroom apartment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Monthly Stipend + Housing Meal Plan</a:t>
            </a:r>
          </a:p>
          <a:p>
            <a:r>
              <a:rPr lang="en-US" sz="2000" dirty="0" smtClean="0"/>
              <a:t>	This academic year = $2157 stipend + </a:t>
            </a:r>
            <a:r>
              <a:rPr lang="en-US" dirty="0"/>
              <a:t>105 Access Plan, + $110 </a:t>
            </a:r>
            <a:r>
              <a:rPr lang="en-US" dirty="0" smtClean="0"/>
              <a:t>	PAW Points ($</a:t>
            </a:r>
            <a:r>
              <a:rPr lang="en-US" dirty="0"/>
              <a:t>2170 Value)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 and RAs may not work any other jobs, including note-taking and paid leadership positions on campus</a:t>
            </a:r>
          </a:p>
          <a:p>
            <a:endParaRPr lang="en-US" sz="2000" b="1" i="1" dirty="0"/>
          </a:p>
          <a:p>
            <a:endParaRPr lang="en-US" sz="2000" b="1" i="1" dirty="0" smtClean="0"/>
          </a:p>
          <a:p>
            <a:pPr lvl="1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www.housing.uga.edu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7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ORGIA BRAND">
      <a:dk1>
        <a:srgbClr val="000000"/>
      </a:dk1>
      <a:lt1>
        <a:srgbClr val="FFFFFF"/>
      </a:lt1>
      <a:dk2>
        <a:srgbClr val="BA0C2F"/>
      </a:dk2>
      <a:lt2>
        <a:srgbClr val="D6D2C4"/>
      </a:lt2>
      <a:accent1>
        <a:srgbClr val="9EA2A2"/>
      </a:accent1>
      <a:accent2>
        <a:srgbClr val="66435A"/>
      </a:accent2>
      <a:accent3>
        <a:srgbClr val="BFB800"/>
      </a:accent3>
      <a:accent4>
        <a:srgbClr val="00677F"/>
      </a:accent4>
      <a:accent5>
        <a:srgbClr val="776E64"/>
      </a:accent5>
      <a:accent6>
        <a:srgbClr val="FFCD00"/>
      </a:accent6>
      <a:hlink>
        <a:srgbClr val="00A3AD"/>
      </a:hlink>
      <a:folHlink>
        <a:srgbClr val="594A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-university" id="{986FCEF6-5AE7-144D-9A5E-256A1A2D96B4}" vid="{27DF03E3-01C7-B74D-B2E9-33B0DC126F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standard-uga-presentation-template (2)</Template>
  <TotalTime>2984</TotalTime>
  <Words>1828</Words>
  <Application>Microsoft Office PowerPoint</Application>
  <PresentationFormat>On-screen Show (4:3)</PresentationFormat>
  <Paragraphs>279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Courier New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Georgia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 Chitwood</dc:creator>
  <cp:lastModifiedBy>Kathryn Carmel Hall</cp:lastModifiedBy>
  <cp:revision>221</cp:revision>
  <cp:lastPrinted>2018-11-07T14:16:30Z</cp:lastPrinted>
  <dcterms:created xsi:type="dcterms:W3CDTF">2017-10-02T13:20:51Z</dcterms:created>
  <dcterms:modified xsi:type="dcterms:W3CDTF">2020-12-07T13:49:23Z</dcterms:modified>
</cp:coreProperties>
</file>